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1"/>
  </p:sldMasterIdLst>
  <p:notesMasterIdLst>
    <p:notesMasterId r:id="rId53"/>
  </p:notesMasterIdLst>
  <p:handoutMasterIdLst>
    <p:handoutMasterId r:id="rId54"/>
  </p:handoutMasterIdLst>
  <p:sldIdLst>
    <p:sldId id="315" r:id="rId2"/>
    <p:sldId id="317" r:id="rId3"/>
    <p:sldId id="364" r:id="rId4"/>
    <p:sldId id="318" r:id="rId5"/>
    <p:sldId id="321" r:id="rId6"/>
    <p:sldId id="322" r:id="rId7"/>
    <p:sldId id="323" r:id="rId8"/>
    <p:sldId id="365" r:id="rId9"/>
    <p:sldId id="363" r:id="rId10"/>
    <p:sldId id="324" r:id="rId11"/>
    <p:sldId id="342" r:id="rId12"/>
    <p:sldId id="343" r:id="rId13"/>
    <p:sldId id="362" r:id="rId14"/>
    <p:sldId id="325" r:id="rId15"/>
    <p:sldId id="326" r:id="rId16"/>
    <p:sldId id="344" r:id="rId17"/>
    <p:sldId id="346" r:id="rId18"/>
    <p:sldId id="328" r:id="rId19"/>
    <p:sldId id="345" r:id="rId20"/>
    <p:sldId id="347" r:id="rId21"/>
    <p:sldId id="358" r:id="rId22"/>
    <p:sldId id="361" r:id="rId23"/>
    <p:sldId id="337" r:id="rId24"/>
    <p:sldId id="329" r:id="rId25"/>
    <p:sldId id="348" r:id="rId26"/>
    <p:sldId id="349" r:id="rId27"/>
    <p:sldId id="330" r:id="rId28"/>
    <p:sldId id="350" r:id="rId29"/>
    <p:sldId id="351" r:id="rId30"/>
    <p:sldId id="335" r:id="rId31"/>
    <p:sldId id="352" r:id="rId32"/>
    <p:sldId id="353" r:id="rId33"/>
    <p:sldId id="341" r:id="rId34"/>
    <p:sldId id="354" r:id="rId35"/>
    <p:sldId id="355" r:id="rId36"/>
    <p:sldId id="338" r:id="rId37"/>
    <p:sldId id="356" r:id="rId38"/>
    <p:sldId id="357" r:id="rId39"/>
    <p:sldId id="359" r:id="rId40"/>
    <p:sldId id="367" r:id="rId41"/>
    <p:sldId id="366" r:id="rId42"/>
    <p:sldId id="370" r:id="rId43"/>
    <p:sldId id="369" r:id="rId44"/>
    <p:sldId id="371" r:id="rId45"/>
    <p:sldId id="372" r:id="rId46"/>
    <p:sldId id="373" r:id="rId47"/>
    <p:sldId id="375" r:id="rId48"/>
    <p:sldId id="376" r:id="rId49"/>
    <p:sldId id="377" r:id="rId50"/>
    <p:sldId id="313" r:id="rId51"/>
    <p:sldId id="314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7878"/>
    <a:srgbClr val="76B900"/>
    <a:srgbClr val="878787"/>
    <a:srgbClr val="00B1BA"/>
    <a:srgbClr val="969696"/>
    <a:srgbClr val="646464"/>
    <a:srgbClr val="7D7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93" autoAdjust="0"/>
    <p:restoredTop sz="94694"/>
  </p:normalViewPr>
  <p:slideViewPr>
    <p:cSldViewPr snapToGrid="0" snapToObjects="1">
      <p:cViewPr>
        <p:scale>
          <a:sx n="106" d="100"/>
          <a:sy n="106" d="100"/>
        </p:scale>
        <p:origin x="621" y="26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3" d="100"/>
          <a:sy n="63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E08E61B3-4BBB-47D6-AF58-16D89CA3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3F41491-E207-4CD6-A9CB-1D3933C21D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8423C3-D5AF-4925-AFCF-3F6A391BE80F}" type="datetimeFigureOut">
              <a:rPr lang="sr-Latn-CS" smtClean="0"/>
              <a:pPr/>
              <a:t>29.11.2024.</a:t>
            </a:fld>
            <a:endParaRPr lang="sr-Latn-C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D717C-5F6A-4B7A-A87F-1E154DF2D9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C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0F02979-5BED-439A-9CA1-85BCEFF6DE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2DBBF3-82BD-4658-9F7A-5B28869FB808}" type="slidenum">
              <a:rPr lang="sr-Latn-CS" smtClean="0"/>
              <a:pPr/>
              <a:t>‹Nr.›</a:t>
            </a:fld>
            <a:endParaRPr lang="sr-Latn-CS"/>
          </a:p>
        </p:txBody>
      </p:sp>
    </p:spTree>
    <p:extLst>
      <p:ext uri="{BB962C8B-B14F-4D97-AF65-F5344CB8AC3E}">
        <p14:creationId xmlns:p14="http://schemas.microsoft.com/office/powerpoint/2010/main" val="35731456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123B55E-0ACE-924D-BFE6-EE8E92F2A39E}" type="datetimeFigureOut">
              <a:rPr lang="de-DE" smtClean="0"/>
              <a:pPr/>
              <a:t>29.11.2024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TWBerlin Office" panose="02000000000000000000" pitchFamily="2" charset="0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TWBerlin Office" panose="02000000000000000000" pitchFamily="2" charset="0"/>
              </a:defRPr>
            </a:lvl1pPr>
          </a:lstStyle>
          <a:p>
            <a:fld id="{4EC162E9-57E0-E046-B6DC-E8FB2FA9A90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7825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HTWBerlin Office" panose="02000000000000000000" pitchFamily="2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3">
            <a:extLst>
              <a:ext uri="{FF2B5EF4-FFF2-40B4-BE49-F238E27FC236}">
                <a16:creationId xmlns:a16="http://schemas.microsoft.com/office/drawing/2014/main" id="{2521101C-AC3B-49B5-89D0-97651239E41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4253096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364" y="3189130"/>
            <a:ext cx="663792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364" y="2790660"/>
            <a:ext cx="6637920" cy="1064389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2574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1ECC62E-96F4-834C-A933-7E3D7EC38A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2spaltiger Text mit Grü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464947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75D05B5-8664-4549-B424-D3465DBFD393}"/>
              </a:ext>
            </a:extLst>
          </p:cNvPr>
          <p:cNvSpPr/>
          <p:nvPr userDrawn="1"/>
        </p:nvSpPr>
        <p:spPr>
          <a:xfrm>
            <a:off x="5470724" y="-4"/>
            <a:ext cx="3673276" cy="51435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753866" y="1320164"/>
            <a:ext cx="2310634" cy="3098410"/>
          </a:xfrm>
        </p:spPr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FF2494-B727-44F8-8462-B033CDBF9DA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684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3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998574"/>
            <a:ext cx="2382188" cy="3420000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160381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spaltiger Text +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111156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4C3E0C8-2037-4B8D-B8DA-FB01A6D870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82312" y="2390018"/>
            <a:ext cx="2382188" cy="20285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 marL="357188" indent="-177800">
              <a:lnSpc>
                <a:spcPct val="100000"/>
              </a:lnSpc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lnSpc>
                <a:spcPct val="100000"/>
              </a:lnSpc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B3D049B4-0077-49D3-9E92-CA89E025BA6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1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2F88F239-9330-4169-AFE2-939BDBD39E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111156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10" name="Bildplatzhalter 16">
            <a:extLst>
              <a:ext uri="{FF2B5EF4-FFF2-40B4-BE49-F238E27FC236}">
                <a16:creationId xmlns:a16="http://schemas.microsoft.com/office/drawing/2014/main" id="{2F20F21C-2A49-4290-A8C1-ABFFEB698A4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82312" y="1040190"/>
            <a:ext cx="2382438" cy="1228878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179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70724" y="-1"/>
            <a:ext cx="3673275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750" y="305147"/>
            <a:ext cx="4661424" cy="87665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B940CF-F783-4F3D-A60A-EC1AF0CB4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1320164"/>
            <a:ext cx="4649220" cy="3098409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200"/>
            </a:lvl3pPr>
            <a:lvl4pPr marL="642937" indent="-285750"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6575" lvl="3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42101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+ Text-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6">
            <a:extLst>
              <a:ext uri="{FF2B5EF4-FFF2-40B4-BE49-F238E27FC236}">
                <a16:creationId xmlns:a16="http://schemas.microsoft.com/office/drawing/2014/main" id="{0C44FC99-9462-4326-926A-3B688F31A4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470724" cy="514349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313" y="1368245"/>
            <a:ext cx="2262187" cy="3048955"/>
          </a:xfrm>
        </p:spPr>
        <p:txBody>
          <a:bodyPr/>
          <a:lstStyle>
            <a:lvl1pPr>
              <a:lnSpc>
                <a:spcPct val="100000"/>
              </a:lnSpc>
              <a:defRPr sz="1200"/>
            </a:lvl1pPr>
            <a:lvl2pPr marL="136525" indent="-136525">
              <a:lnSpc>
                <a:spcPct val="100000"/>
              </a:lnSpc>
              <a:tabLst/>
              <a:defRPr sz="1200"/>
            </a:lvl2pPr>
            <a:lvl3pPr>
              <a:lnSpc>
                <a:spcPct val="100000"/>
              </a:lnSpc>
              <a:defRPr sz="1100"/>
            </a:lvl3pPr>
            <a:lvl4pPr>
              <a:defRPr sz="1200"/>
            </a:lvl4pPr>
            <a:lvl5pPr marL="536575" indent="-265113"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2313" y="305146"/>
            <a:ext cx="2982912" cy="1063099"/>
          </a:xfrm>
        </p:spPr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2751049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17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863"/>
            <a:ext cx="5459294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7205E5B9-08E1-1F43-B4E5-E9F913D027C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70724" y="1058863"/>
            <a:ext cx="3673276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01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quer 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058400"/>
            <a:ext cx="9144000" cy="40846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8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vollforma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5143037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03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EDE7741-42BA-EA43-A982-AB4B7E3D7B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433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1058862"/>
            <a:ext cx="9144001" cy="408463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29F2FF-BCA5-394F-B072-D8F1B151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</p:spPr>
        <p:txBody>
          <a:bodyPr/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5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8865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9749" y="1886097"/>
            <a:ext cx="6037220" cy="919423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7219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212D9A26-2571-4012-B1B1-A037484CD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2868612"/>
            <a:ext cx="6037219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119715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1" y="0"/>
            <a:ext cx="6138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282275C-62C9-2940-B8FE-A5F1523AB816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7A3A5A3-F13C-9A47-B4CC-A42DEA8027D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1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6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B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E9F2FC35-0648-4B8C-BA02-E458FABC0A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11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13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D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E3CC8F7-623C-4CFC-B681-B8761208CBE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9144000" cy="2571749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824425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6" name="Bildplatzhalter 16">
            <a:extLst>
              <a:ext uri="{FF2B5EF4-FFF2-40B4-BE49-F238E27FC236}">
                <a16:creationId xmlns:a16="http://schemas.microsoft.com/office/drawing/2014/main" id="{D503D432-E88B-41C4-9764-32E59E66548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9639" y="2192781"/>
            <a:ext cx="1577219" cy="157721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9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896BE43-AB87-43D5-A0F7-5FFB69CF51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5638" y="2781976"/>
            <a:ext cx="4212000" cy="1350238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5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-1"/>
            <a:ext cx="9144001" cy="51954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1101" y="1374007"/>
            <a:ext cx="2661794" cy="155678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64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bschluss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4392000" cy="8766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91474DA-6934-A74E-A221-0E605B32D19F}"/>
              </a:ext>
            </a:extLst>
          </p:cNvPr>
          <p:cNvSpPr txBox="1"/>
          <p:nvPr userDrawn="1"/>
        </p:nvSpPr>
        <p:spPr>
          <a:xfrm>
            <a:off x="539639" y="4596898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5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ohne Fot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-2" y="0"/>
            <a:ext cx="9144001" cy="257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E7C99A-B396-594B-AC2B-84BE3CD67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9750" y="1886097"/>
            <a:ext cx="6490224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9" name="Titel 11">
            <a:extLst>
              <a:ext uri="{FF2B5EF4-FFF2-40B4-BE49-F238E27FC236}">
                <a16:creationId xmlns:a16="http://schemas.microsoft.com/office/drawing/2014/main" id="{159431D9-2C6C-B547-8D8D-A88855E2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1286"/>
            <a:ext cx="6490224" cy="876650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EDCAAFE-4AB0-B143-ACEC-58F51EC295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BD791C2B-C127-47CC-8015-A510378142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750" y="2868612"/>
            <a:ext cx="6490224" cy="856099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5021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DCC1177-8E0E-E24A-8F3E-17ACB1214DE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ctr"/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1560464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9EB64A6D-7E18-4E79-A705-DE5D4E7594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450125" y="4687099"/>
            <a:ext cx="4120007" cy="180000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/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13" name="Foliennummernplatzhalter 11">
            <a:extLst>
              <a:ext uri="{FF2B5EF4-FFF2-40B4-BE49-F238E27FC236}">
                <a16:creationId xmlns:a16="http://schemas.microsoft.com/office/drawing/2014/main" id="{D444DE69-931F-4A41-A45E-1ACE19F49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539750" y="4687099"/>
            <a:ext cx="1728788" cy="18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F8F88-A86D-4C46-BAE5-29BAADE0B7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5655" y="4587241"/>
            <a:ext cx="720321" cy="221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98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Foto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880812"/>
            <a:ext cx="4212000" cy="614621"/>
          </a:xfrm>
        </p:spPr>
        <p:txBody>
          <a:bodyPr/>
          <a:lstStyle>
            <a:lvl1pPr marL="0" indent="0" algn="l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12" name="Titel 11">
            <a:extLst>
              <a:ext uri="{FF2B5EF4-FFF2-40B4-BE49-F238E27FC236}">
                <a16:creationId xmlns:a16="http://schemas.microsoft.com/office/drawing/2014/main" id="{2359D3DF-BD87-E945-BC14-CF14588E1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1006001"/>
            <a:ext cx="4212000" cy="872331"/>
          </a:xfrm>
        </p:spPr>
        <p:txBody>
          <a:bodyPr anchor="b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5BD2579-D21F-0049-8834-9A86D5CAB6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4000" y="3985734"/>
            <a:ext cx="1440000" cy="842205"/>
          </a:xfrm>
          <a:prstGeom prst="rect">
            <a:avLst/>
          </a:prstGeom>
        </p:spPr>
      </p:pic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8CD9B568-1D16-4F42-9040-2098434EC3F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11638" cy="5143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790B71E-342E-0A47-8C5D-69F19A7694E6}"/>
              </a:ext>
            </a:extLst>
          </p:cNvPr>
          <p:cNvSpPr txBox="1"/>
          <p:nvPr userDrawn="1"/>
        </p:nvSpPr>
        <p:spPr>
          <a:xfrm>
            <a:off x="4543105" y="2808000"/>
            <a:ext cx="3521507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endParaRPr lang="de-DE" dirty="0">
              <a:latin typeface="HTWBerlin Office" panose="02000000000000000000" pitchFamily="2" charset="0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2114F-2251-469A-AF7A-2BAA547F05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1" y="2868612"/>
            <a:ext cx="4212000" cy="842205"/>
          </a:xfrm>
        </p:spPr>
        <p:txBody>
          <a:bodyPr vert="horz" lIns="0" tIns="0" rIns="0" bIns="0" rtlCol="0" anchor="t" anchorCtr="0">
            <a:noAutofit/>
          </a:bodyPr>
          <a:lstStyle>
            <a:lvl1pPr>
              <a:defRPr lang="de-DE" sz="1800" dirty="0" smtClean="0"/>
            </a:lvl1pPr>
            <a:lvl2pPr>
              <a:defRPr lang="de-DE" sz="1500" dirty="0"/>
            </a:lvl2pPr>
          </a:lstStyle>
          <a:p>
            <a:r>
              <a:rPr lang="de-DE" sz="18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rPr>
              <a:t>Referent / Datum ergänzen</a:t>
            </a:r>
          </a:p>
        </p:txBody>
      </p:sp>
    </p:spTree>
    <p:extLst>
      <p:ext uri="{BB962C8B-B14F-4D97-AF65-F5344CB8AC3E}">
        <p14:creationId xmlns:p14="http://schemas.microsoft.com/office/powerpoint/2010/main" val="306360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 dirty="0"/>
              <a:t> ergänzen bitte | Folientitel in Kurzform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00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1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7200"/>
            <a:ext cx="7524500" cy="3420000"/>
          </a:xfrm>
        </p:spPr>
        <p:txBody>
          <a:bodyPr/>
          <a:lstStyle>
            <a:lvl1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1pPr>
            <a:lvl2pPr marL="136525" indent="-136525"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tabLst/>
              <a:defRPr lang="de-DE" sz="2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de-DE" sz="10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algn="l" defTabSz="685800" rtl="0" eaLnBrk="1" latinLnBrk="0" hangingPunct="1">
              <a:buFont typeface="Arial" panose="020B0604020202020204" pitchFamily="34" charset="0"/>
              <a:defRPr lang="de-DE" sz="24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 algn="l" defTabSz="685800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6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  <a:lvl6pPr>
              <a:lnSpc>
                <a:spcPct val="100000"/>
              </a:lnSpc>
              <a:defRPr/>
            </a:lvl6pPr>
          </a:lstStyle>
          <a:p>
            <a:pPr marL="0" marR="0" lvl="0" indent="0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Dritte Ebene</a:t>
            </a:r>
          </a:p>
          <a:p>
            <a:pPr marL="450850" marR="0" lvl="4" indent="-179388" algn="l" defTabSz="6858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55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TWBerlin Office" panose="02000000000000000000" pitchFamily="2" charset="0"/>
                <a:ea typeface="+mn-ea"/>
                <a:cs typeface="+mn-cs"/>
              </a:rPr>
              <a:t>Vierte Ebene</a:t>
            </a:r>
          </a:p>
          <a:p>
            <a:pPr marL="628650" marR="0" lvl="5" indent="-17780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76B9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Fünfte Ebene</a:t>
            </a:r>
            <a:endParaRPr kumimoji="0" lang="en-US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2156148-55FE-AD47-B232-4B9BB151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A4230C6A-BAC5-374F-801E-032B04CDC5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vert="horz" lIns="0" tIns="0" rIns="0" bIns="0" rtlCol="0" anchor="t" anchorCtr="0">
            <a:noAutofit/>
          </a:bodyPr>
          <a:lstStyle>
            <a:lvl1pPr>
              <a:defRPr lang="de-DE" b="0" smtClean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2A23FCB-F492-5349-A00F-9B00AA729D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949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536575" indent="-179388">
              <a:lnSpc>
                <a:spcPct val="100000"/>
              </a:lnSpc>
              <a:defRPr sz="1100"/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998574"/>
            <a:ext cx="3671638" cy="3420000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>
              <a:lnSpc>
                <a:spcPct val="100000"/>
              </a:lnSpc>
              <a:defRPr sz="1400"/>
            </a:lvl2pPr>
            <a:lvl3pPr marL="179388" indent="0"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 marL="357187" indent="0">
              <a:buNone/>
              <a:defRPr lang="de-DE" sz="1100" kern="1200" noProof="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4pPr>
            <a:lvl5pPr>
              <a:defRPr sz="14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534987" marR="0" lvl="3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Vierte Ebene</a:t>
            </a:r>
          </a:p>
        </p:txBody>
      </p:sp>
    </p:spTree>
    <p:extLst>
      <p:ext uri="{BB962C8B-B14F-4D97-AF65-F5344CB8AC3E}">
        <p14:creationId xmlns:p14="http://schemas.microsoft.com/office/powerpoint/2010/main" val="2926927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spaltiger Text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0" indent="0">
              <a:lnSpc>
                <a:spcPct val="100000"/>
              </a:lnSpc>
              <a:buNone/>
              <a:defRPr lang="de-DE" sz="12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lnSpc>
                <a:spcPct val="100000"/>
              </a:lnSpc>
              <a:buNone/>
              <a:defRPr lang="de-DE" sz="1100" kern="1200" dirty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>
              <a:lnSpc>
                <a:spcPct val="100000"/>
              </a:lnSpc>
              <a:defRPr sz="100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778FFE-4E63-B943-889A-6AC582B2A29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92613" y="2660952"/>
            <a:ext cx="3671638" cy="1757622"/>
          </a:xfrm>
        </p:spPr>
        <p:txBody>
          <a:bodyPr/>
          <a:lstStyle>
            <a:lvl1pPr>
              <a:lnSpc>
                <a:spcPct val="100000"/>
              </a:lnSpc>
              <a:defRPr sz="1400"/>
            </a:lvl1pPr>
            <a:lvl2pPr marL="179388" indent="-179388">
              <a:lnSpc>
                <a:spcPct val="100000"/>
              </a:lnSpc>
              <a:defRPr lang="de-DE" sz="12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2pPr>
            <a:lvl3pPr marL="179388" indent="0">
              <a:buNone/>
              <a:defRPr lang="de-DE" sz="11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3pPr>
            <a:lvl4pPr>
              <a:defRPr sz="1400"/>
            </a:lvl4pPr>
            <a:lvl5pPr marL="450850" indent="-179388">
              <a:defRPr lang="de-DE" sz="1000" kern="1200" dirty="0" smtClean="0">
                <a:solidFill>
                  <a:schemeClr val="tx1"/>
                </a:solidFill>
                <a:latin typeface="HTWBerlin Office" panose="02000000000000000000" pitchFamily="2" charset="0"/>
                <a:ea typeface="+mn-ea"/>
                <a:cs typeface="+mn-cs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marL="179388" marR="0" lvl="1" indent="-179388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Zweite Ebene</a:t>
            </a:r>
          </a:p>
          <a:p>
            <a:pPr marL="357188" marR="0" lvl="2" indent="-17780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Dritte Ebene</a:t>
            </a:r>
          </a:p>
          <a:p>
            <a:pPr marL="450850" lvl="4" indent="-17938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5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tabLst/>
            </a:pPr>
            <a:r>
              <a:rPr lang="de-DE" dirty="0"/>
              <a:t>Vierte Ebene</a:t>
            </a:r>
          </a:p>
        </p:txBody>
      </p:sp>
      <p:sp>
        <p:nvSpPr>
          <p:cNvPr id="8" name="Bildplatzhalter 16">
            <a:extLst>
              <a:ext uri="{FF2B5EF4-FFF2-40B4-BE49-F238E27FC236}">
                <a16:creationId xmlns:a16="http://schemas.microsoft.com/office/drawing/2014/main" id="{E746415B-0A49-4500-A0FE-A1DD9DB3F9C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9750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Bildplatzhalter 16">
            <a:extLst>
              <a:ext uri="{FF2B5EF4-FFF2-40B4-BE49-F238E27FC236}">
                <a16:creationId xmlns:a16="http://schemas.microsoft.com/office/drawing/2014/main" id="{14C449FC-589D-4576-B7D5-AD4142CE08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92613" y="998574"/>
            <a:ext cx="3671887" cy="151723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82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43628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000" y="998574"/>
            <a:ext cx="7524500" cy="342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3"/>
            <a:r>
              <a:rPr lang="de-DE" dirty="0"/>
              <a:t>Dritte Ebene</a:t>
            </a:r>
          </a:p>
          <a:p>
            <a:pPr lvl="4"/>
            <a:r>
              <a:rPr lang="de-DE" dirty="0"/>
              <a:t>Vierte Ebene</a:t>
            </a:r>
          </a:p>
          <a:p>
            <a:pPr lvl="5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50125" y="4687099"/>
            <a:ext cx="548494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r>
              <a:rPr lang="de-DE" dirty="0" err="1"/>
              <a:t>Referent_in</a:t>
            </a:r>
            <a:r>
              <a:rPr lang="de-DE"/>
              <a:t> ergänzen bitte | Folientitel in Kurzform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9750" y="4687099"/>
            <a:ext cx="1728788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="1">
                <a:solidFill>
                  <a:srgbClr val="787878"/>
                </a:solidFill>
                <a:latin typeface="HTWBerlin Office" panose="02000000000000000000" pitchFamily="2" charset="0"/>
              </a:defRPr>
            </a:lvl1pPr>
          </a:lstStyle>
          <a:p>
            <a:fld id="{45D25029-37DE-484F-BFE0-9B37AF2B26B8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AEA85BA-5B54-674A-882E-91B4CCB68B6A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64500" y="4587241"/>
            <a:ext cx="720000" cy="22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8" r:id="rId2"/>
    <p:sldLayoutId id="2147483681" r:id="rId3"/>
    <p:sldLayoutId id="2147483694" r:id="rId4"/>
    <p:sldLayoutId id="2147483680" r:id="rId5"/>
    <p:sldLayoutId id="2147483687" r:id="rId6"/>
    <p:sldLayoutId id="2147483662" r:id="rId7"/>
    <p:sldLayoutId id="2147483672" r:id="rId8"/>
    <p:sldLayoutId id="2147483697" r:id="rId9"/>
    <p:sldLayoutId id="2147483693" r:id="rId10"/>
    <p:sldLayoutId id="2147483692" r:id="rId11"/>
    <p:sldLayoutId id="2147483695" r:id="rId12"/>
    <p:sldLayoutId id="2147483688" r:id="rId13"/>
    <p:sldLayoutId id="2147483691" r:id="rId14"/>
    <p:sldLayoutId id="2147483683" r:id="rId15"/>
    <p:sldLayoutId id="2147483677" r:id="rId16"/>
    <p:sldLayoutId id="2147483689" r:id="rId17"/>
    <p:sldLayoutId id="2147483690" r:id="rId18"/>
    <p:sldLayoutId id="2147483679" r:id="rId19"/>
    <p:sldLayoutId id="2147483684" r:id="rId20"/>
    <p:sldLayoutId id="2147483685" r:id="rId21"/>
    <p:sldLayoutId id="2147483699" r:id="rId22"/>
    <p:sldLayoutId id="2147483698" r:id="rId23"/>
    <p:sldLayoutId id="2147483700" r:id="rId24"/>
    <p:sldLayoutId id="2147483686" r:id="rId25"/>
    <p:sldLayoutId id="2147483702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3400"/>
        </a:lnSpc>
        <a:spcBef>
          <a:spcPct val="0"/>
        </a:spcBef>
        <a:buNone/>
        <a:defRPr sz="3200" b="1" kern="1200">
          <a:solidFill>
            <a:schemeClr val="tx1"/>
          </a:solidFill>
          <a:latin typeface="HTWBerlin Office" panose="02000000000000000000" pitchFamily="2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1pPr>
      <a:lvl2pPr marL="179388" indent="-179388" algn="l" defTabSz="685800" rtl="0" eaLnBrk="1" latinLnBrk="0" hangingPunct="1">
        <a:lnSpc>
          <a:spcPts val="25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2pPr>
      <a:lvl3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3pPr>
      <a:lvl4pPr marL="357188" indent="-177800" algn="l" defTabSz="685800" rtl="0" eaLnBrk="1" latinLnBrk="0" hangingPunct="1">
        <a:lnSpc>
          <a:spcPts val="21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8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4pPr>
      <a:lvl5pPr marL="450850" indent="-179388" algn="l" defTabSz="685800" rtl="0" eaLnBrk="1" latinLnBrk="0" hangingPunct="1">
        <a:lnSpc>
          <a:spcPts val="1900"/>
        </a:lnSpc>
        <a:spcBef>
          <a:spcPts val="0"/>
        </a:spcBef>
        <a:spcAft>
          <a:spcPts val="550"/>
        </a:spcAft>
        <a:buClr>
          <a:schemeClr val="accent1"/>
        </a:buClr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HTWBerlin Office" panose="02000000000000000000" pitchFamily="2" charset="0"/>
          <a:ea typeface="+mn-ea"/>
          <a:cs typeface="+mn-cs"/>
        </a:defRPr>
      </a:lvl5pPr>
      <a:lvl6pPr marL="628650" indent="-17780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5" userDrawn="1">
          <p15:clr>
            <a:srgbClr val="F26B43"/>
          </p15:clr>
        </p15:guide>
        <p15:guide id="2" pos="5080" userDrawn="1">
          <p15:clr>
            <a:srgbClr val="F26B43"/>
          </p15:clr>
        </p15:guide>
        <p15:guide id="3" pos="340" userDrawn="1">
          <p15:clr>
            <a:srgbClr val="F26B43"/>
          </p15:clr>
        </p15:guide>
        <p15:guide id="4" pos="3969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429" userDrawn="1">
          <p15:clr>
            <a:srgbClr val="F26B43"/>
          </p15:clr>
        </p15:guide>
        <p15:guide id="7" pos="1542" userDrawn="1">
          <p15:clr>
            <a:srgbClr val="F26B43"/>
          </p15:clr>
        </p15:guide>
        <p15:guide id="8" pos="5534" userDrawn="1">
          <p15:clr>
            <a:srgbClr val="F26B43"/>
          </p15:clr>
        </p15:guide>
        <p15:guide id="9" orient="horz" pos="667" userDrawn="1">
          <p15:clr>
            <a:srgbClr val="F26B43"/>
          </p15:clr>
        </p15:guide>
        <p15:guide id="10" orient="horz" pos="2777" userDrawn="1">
          <p15:clr>
            <a:srgbClr val="F26B43"/>
          </p15:clr>
        </p15:guide>
        <p15:guide id="11" orient="horz" pos="3026" userDrawn="1">
          <p15:clr>
            <a:srgbClr val="F26B43"/>
          </p15:clr>
        </p15:guide>
        <p15:guide id="12" pos="2653" userDrawn="1">
          <p15:clr>
            <a:srgbClr val="F26B43"/>
          </p15:clr>
        </p15:guide>
        <p15:guide id="13" pos="276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8E26E7C-6618-3D6B-AC9D-DE2D99FD6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1015902"/>
            <a:ext cx="6490224" cy="872034"/>
          </a:xfrm>
        </p:spPr>
        <p:txBody>
          <a:bodyPr/>
          <a:lstStyle/>
          <a:p>
            <a:r>
              <a:rPr lang="en-GB" dirty="0"/>
              <a:t>LSTM </a:t>
            </a:r>
            <a:r>
              <a:rPr lang="en-GB" dirty="0" err="1"/>
              <a:t>Modelle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ResidualBlocks</a:t>
            </a:r>
            <a:r>
              <a:rPr lang="en-GB" dirty="0"/>
              <a:t> und Attention Layers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D57A4EE-7CD5-EA85-1EFA-FCA00333526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Max Ruffo 587621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852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72EF9F9-0D52-A672-B1AA-A655B1D26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2.1 </a:t>
            </a:r>
            <a:r>
              <a:rPr lang="de-DE" sz="2400" dirty="0">
                <a:latin typeface="+mn-lt"/>
              </a:rPr>
              <a:t>Basismodell: Multi-Input-LSTM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7C693B-AE47-A051-EB28-511F7EA3D8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FE41DC2-48C2-56E1-C80A-418AF5455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936" y="726300"/>
            <a:ext cx="6522078" cy="387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3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A70C9-EFC4-B35C-1FE0-A944EB961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6A8975-F8F7-BDB2-02AC-95B7A2EE0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2.1 </a:t>
            </a:r>
            <a:r>
              <a:rPr lang="de-DE" sz="2400" dirty="0">
                <a:latin typeface="+mn-lt"/>
              </a:rPr>
              <a:t>Basismodell: Multi-Input-LSTM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84272F-577C-C179-DF0F-B46D69DFC0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Inhaltsplatzhalter 5" descr="Ein Bild, das Screenshot, Text, Diagramm, Software enthält.&#10;&#10;Automatisch generierte Beschreibung">
            <a:extLst>
              <a:ext uri="{FF2B5EF4-FFF2-40B4-BE49-F238E27FC236}">
                <a16:creationId xmlns:a16="http://schemas.microsoft.com/office/drawing/2014/main" id="{C91EDAC5-79A7-698F-F863-2E05AC90A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5077" y="1168400"/>
            <a:ext cx="6408395" cy="3419475"/>
          </a:xfrm>
        </p:spPr>
      </p:pic>
    </p:spTree>
    <p:extLst>
      <p:ext uri="{BB962C8B-B14F-4D97-AF65-F5344CB8AC3E}">
        <p14:creationId xmlns:p14="http://schemas.microsoft.com/office/powerpoint/2010/main" val="358579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0A6C-9133-886A-BF72-8AA5EDF9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93DDDBA-89B1-EB58-D8EC-754ED06FC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2.1 </a:t>
            </a:r>
            <a:r>
              <a:rPr lang="de-DE" sz="2400" dirty="0">
                <a:latin typeface="+mn-lt"/>
              </a:rPr>
              <a:t>Basismodell: Multi-Input-LSTM          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/>
            </a:br>
            <a:endParaRPr lang="de-DE" sz="24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8B5D55-AB63-619B-3269-952EBAA53D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167D4EA-3D95-C620-D275-DE0F58C5DE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1311" y="1197917"/>
            <a:ext cx="6501378" cy="3419475"/>
          </a:xfrm>
        </p:spPr>
      </p:pic>
    </p:spTree>
    <p:extLst>
      <p:ext uri="{BB962C8B-B14F-4D97-AF65-F5344CB8AC3E}">
        <p14:creationId xmlns:p14="http://schemas.microsoft.com/office/powerpoint/2010/main" val="33095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2A354-78DD-462D-2F42-2C6B32AFD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2ECFB5-411B-2D9C-D738-16DA7BC48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436017"/>
          </a:xfrm>
        </p:spPr>
        <p:txBody>
          <a:bodyPr/>
          <a:lstStyle/>
          <a:p>
            <a:r>
              <a:rPr lang="en-GB" sz="3200" dirty="0"/>
              <a:t>Experiment 2: </a:t>
            </a:r>
            <a:r>
              <a:rPr lang="en-GB" sz="3200" dirty="0" err="1"/>
              <a:t>ResidualBlocks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5F66657-7DA3-C624-2837-5AC7DB73F0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640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9EF28-6128-4159-BD9B-33C95B7F9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8CE48B0-078D-F67B-BFD6-E660E5E9A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Residual Blocks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9C2B1B-6C70-6F6E-3251-18BC1AAD05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2E924F2-62A3-AC2B-E50E-2F441E2AF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6939" y="210387"/>
            <a:ext cx="1585946" cy="4722725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AFAD8E42-DE80-D448-39AC-FE45FC3554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87600" y="1017478"/>
            <a:ext cx="5775324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Eingangsdaten (Input X):</a:t>
            </a:r>
            <a:endParaRPr lang="de-DE" altLang="de-DE" sz="1400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Daten fließen in den Block und werden weiterverarbeitet.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Verarbeitungsschritte: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Lineare Transformationen: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Daten werden angepasst oder gewichtet, so dass wichtige Muster für das Modell erkennbar werden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Normalisierung: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Werte werden in eine einheitliche Größenordnung gebracht.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Aktivierungsfunktion (</a:t>
            </a:r>
            <a:r>
              <a:rPr kumimoji="0" lang="de-DE" altLang="de-DE" sz="1400" b="1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ReLU</a:t>
            </a:r>
            <a:r>
              <a:rPr kumimoji="0" lang="de-DE" altLang="de-DE" sz="1400" b="1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):</a:t>
            </a:r>
            <a:r>
              <a:rPr kumimoji="0" lang="de-DE" altLang="de-DE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Wichtige Daten werden hervorgehoben.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Skip-Verbindung (Abkürzung):</a:t>
            </a:r>
            <a:endParaRPr lang="de-DE" altLang="de-DE" sz="1400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Kopie der Eingangsdaten wird direkt mit den verarbeiteten Daten kombiniert.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Sorgt dafür, dass wichtige Informationen erhalten bleiben.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Ausgangsdaten (Output Y):</a:t>
            </a:r>
            <a:endParaRPr lang="de-DE" altLang="de-DE" sz="1400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Kombinierte Daten aus Verarbeitung und Skip-Verbindung.</a:t>
            </a:r>
          </a:p>
        </p:txBody>
      </p:sp>
    </p:spTree>
    <p:extLst>
      <p:ext uri="{BB962C8B-B14F-4D97-AF65-F5344CB8AC3E}">
        <p14:creationId xmlns:p14="http://schemas.microsoft.com/office/powerpoint/2010/main" val="25379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6E431-6002-7BED-30A6-0CE8A6B0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DD5349A-76FD-9D36-DF4F-386EB88A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B87EDA4-BD86-038B-9E11-FEA5271E3C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1CD5185-A880-4EAB-33AD-152A8DEF7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32" y="726300"/>
            <a:ext cx="7408792" cy="381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42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FC7EA-0602-340A-B969-2175B7C69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0AF2AEF-AC4D-8E35-64B7-664A32D89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305147"/>
            <a:ext cx="8347075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          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8E3A8C9-601F-48C0-7073-1CB078C68A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9" name="Inhaltsplatzhalter 8" descr="Ein Bild, das Screenshot, Text, Diagramm enthält.&#10;&#10;Automatisch generierte Beschreibung">
            <a:extLst>
              <a:ext uri="{FF2B5EF4-FFF2-40B4-BE49-F238E27FC236}">
                <a16:creationId xmlns:a16="http://schemas.microsoft.com/office/drawing/2014/main" id="{9834A0ED-655D-DBA9-9B66-06171F1F5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042" y="1127579"/>
            <a:ext cx="6395915" cy="3419475"/>
          </a:xfrm>
        </p:spPr>
      </p:pic>
    </p:spTree>
    <p:extLst>
      <p:ext uri="{BB962C8B-B14F-4D97-AF65-F5344CB8AC3E}">
        <p14:creationId xmlns:p14="http://schemas.microsoft.com/office/powerpoint/2010/main" val="21477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1BBE1-FB4A-B6B4-2D95-CC01ECC70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E483372-80FC-23C2-BF12-E4A77264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305147"/>
            <a:ext cx="8558111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3.2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          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74B02B-B956-7D08-C1B4-36E3E04EB5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8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1F32852-7C3E-3B9B-D3AF-898DA894C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144" y="1147675"/>
            <a:ext cx="6336268" cy="3419475"/>
          </a:xfrm>
        </p:spPr>
      </p:pic>
    </p:spTree>
    <p:extLst>
      <p:ext uri="{BB962C8B-B14F-4D97-AF65-F5344CB8AC3E}">
        <p14:creationId xmlns:p14="http://schemas.microsoft.com/office/powerpoint/2010/main" val="3135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0CF6A-B2A1-DB37-A443-EF4E7FB0A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CBDB5A-0B0C-F2EE-E0D3-77C99F8FA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4CB45D-7C40-715C-CCC2-5FEF4F4F6E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178F0130-A350-FE36-B1F5-52619CEB4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6859DD2-F8EB-7225-F1EE-E0B22150C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7" y="770001"/>
            <a:ext cx="7398710" cy="374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0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C7817-E82B-78EA-53BD-1C232A797D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98E38D1-2660-8288-4F17-3D99221F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A953FC-1D42-6FD1-41D4-3A839F9FFD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9" name="Inhaltsplatzhalter 8" descr="Ein Bild, das Screenshot, Text, Diagramm enthält.&#10;&#10;Automatisch generierte Beschreibung">
            <a:extLst>
              <a:ext uri="{FF2B5EF4-FFF2-40B4-BE49-F238E27FC236}">
                <a16:creationId xmlns:a16="http://schemas.microsoft.com/office/drawing/2014/main" id="{B27929B1-FB00-6592-97C2-F0BD6D2F7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8196" y="1123496"/>
            <a:ext cx="6407608" cy="3419475"/>
          </a:xfrm>
        </p:spPr>
      </p:pic>
    </p:spTree>
    <p:extLst>
      <p:ext uri="{BB962C8B-B14F-4D97-AF65-F5344CB8AC3E}">
        <p14:creationId xmlns:p14="http://schemas.microsoft.com/office/powerpoint/2010/main" val="177492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9493D-8206-DEA8-C73B-F82230266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GB" sz="2400" dirty="0" err="1"/>
              <a:t>Gliederung</a:t>
            </a:r>
            <a:endParaRPr lang="de-DE" sz="2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6EE528C-10A4-BE70-E7E5-41801FF5C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sz="1400" dirty="0" err="1"/>
              <a:t>Datenverarbeitung</a:t>
            </a:r>
            <a:endParaRPr lang="en-GB" sz="1400" dirty="0"/>
          </a:p>
          <a:p>
            <a:pPr marL="593725" lvl="1" indent="-457200">
              <a:buAutoNum type="arabicPeriod"/>
            </a:pPr>
            <a:r>
              <a:rPr lang="en-GB" sz="1400" dirty="0" err="1"/>
              <a:t>Daten</a:t>
            </a:r>
            <a:r>
              <a:rPr lang="en-GB" sz="1400" dirty="0"/>
              <a:t>-Download und </a:t>
            </a:r>
            <a:r>
              <a:rPr lang="en-GB" sz="1400" dirty="0" err="1"/>
              <a:t>Vorbereitung</a:t>
            </a:r>
            <a:endParaRPr lang="en-GB" sz="1400" dirty="0"/>
          </a:p>
          <a:p>
            <a:pPr marL="593725" lvl="1" indent="-457200">
              <a:buAutoNum type="arabicPeriod"/>
            </a:pPr>
            <a:r>
              <a:rPr lang="en-GB" sz="1400" dirty="0" err="1"/>
              <a:t>Berechnung</a:t>
            </a:r>
            <a:r>
              <a:rPr lang="en-GB" sz="1400" dirty="0"/>
              <a:t> von </a:t>
            </a:r>
            <a:r>
              <a:rPr lang="en-GB" sz="1400" dirty="0" err="1"/>
              <a:t>Signalen</a:t>
            </a:r>
            <a:endParaRPr lang="en-GB" sz="1400" dirty="0"/>
          </a:p>
          <a:p>
            <a:pPr marL="457200" indent="-457200">
              <a:buAutoNum type="arabicPeriod"/>
            </a:pPr>
            <a:r>
              <a:rPr lang="de-DE" sz="1400" dirty="0"/>
              <a:t>Modellarchitekturen</a:t>
            </a:r>
          </a:p>
          <a:p>
            <a:pPr marL="593725" lvl="1" indent="-457200">
              <a:buAutoNum type="arabicPeriod"/>
            </a:pPr>
            <a:r>
              <a:rPr lang="de-DE" sz="1400" dirty="0"/>
              <a:t>Basismodell: Multi-Input-LSTM</a:t>
            </a:r>
          </a:p>
          <a:p>
            <a:pPr marL="593725" lvl="1" indent="-457200">
              <a:buAutoNum type="arabicPeriod"/>
            </a:pPr>
            <a:r>
              <a:rPr lang="de-DE" sz="1400" dirty="0"/>
              <a:t>Erweiterung: Residual Blocks LSTM</a:t>
            </a:r>
          </a:p>
          <a:p>
            <a:pPr marL="593725" lvl="1" indent="-457200">
              <a:buAutoNum type="arabicPeriod"/>
            </a:pPr>
            <a:r>
              <a:rPr lang="de-DE" sz="1400" dirty="0"/>
              <a:t>Erweiterung: Residual Attention LSTM</a:t>
            </a:r>
          </a:p>
          <a:p>
            <a:pPr marL="457200" indent="-457200">
              <a:buAutoNum type="arabicPeriod"/>
            </a:pPr>
            <a:r>
              <a:rPr lang="de-DE" sz="1400" dirty="0"/>
              <a:t>Training und Optimierung</a:t>
            </a:r>
          </a:p>
          <a:p>
            <a:pPr marL="593725" lvl="1" indent="-457200">
              <a:buAutoNum type="arabicPeriod"/>
            </a:pPr>
            <a:r>
              <a:rPr lang="de-DE" dirty="0"/>
              <a:t>Trainingsprozess</a:t>
            </a:r>
          </a:p>
          <a:p>
            <a:pPr marL="593725" lvl="1" indent="-457200">
              <a:buAutoNum type="arabicPeriod"/>
            </a:pPr>
            <a:r>
              <a:rPr lang="de-DE" dirty="0"/>
              <a:t>Optimierungsstrategie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D600E16-6C26-976B-8700-F815672F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327E29-01A9-8AC8-09E2-C0AA0ECF452C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342900" indent="-342900">
              <a:buAutoNum type="arabicPeriod" startAt="4"/>
            </a:pPr>
            <a:r>
              <a:rPr lang="de-DE" sz="1400" dirty="0"/>
              <a:t>Evaluation</a:t>
            </a:r>
          </a:p>
          <a:p>
            <a:pPr marL="522288" lvl="1" indent="-342900">
              <a:buAutoNum type="arabicPeriod"/>
            </a:pPr>
            <a:r>
              <a:rPr lang="de-DE" dirty="0"/>
              <a:t>Evaluation auf neue Daten</a:t>
            </a:r>
          </a:p>
          <a:p>
            <a:pPr marL="522288" lvl="1" indent="-342900">
              <a:buAutoNum type="arabicPeriod"/>
            </a:pPr>
            <a:r>
              <a:rPr lang="de-DE" dirty="0"/>
              <a:t>Trendanalyse</a:t>
            </a:r>
          </a:p>
          <a:p>
            <a:pPr marL="522288" lvl="1" indent="-342900">
              <a:buAutoNum type="arabicPeriod"/>
            </a:pPr>
            <a:r>
              <a:rPr lang="de-DE" dirty="0"/>
              <a:t>Stärken und Schwächen des Modells</a:t>
            </a:r>
          </a:p>
          <a:p>
            <a:pPr marL="522288" lvl="1" indent="-342900">
              <a:buAutoNum type="arabicPeriod"/>
            </a:pPr>
            <a:r>
              <a:rPr lang="de-DE" dirty="0"/>
              <a:t>Analyse der Modellkomplexität</a:t>
            </a:r>
          </a:p>
          <a:p>
            <a:pPr marL="522288" lvl="1" indent="-342900">
              <a:buAutoNum type="arabicPeriod"/>
            </a:pPr>
            <a:r>
              <a:rPr lang="de-DE" dirty="0"/>
              <a:t>Fazit und Ausblick</a:t>
            </a:r>
          </a:p>
          <a:p>
            <a:pPr marL="522288" lvl="1" indent="-342900">
              <a:buAutoNum type="arabicPeriod"/>
            </a:pPr>
            <a:endParaRPr lang="de-DE" dirty="0"/>
          </a:p>
          <a:p>
            <a:pPr marL="522288" lvl="1" indent="-342900">
              <a:buAutoNum type="arabicPeriod"/>
            </a:pPr>
            <a:endParaRPr lang="de-DE" dirty="0"/>
          </a:p>
          <a:p>
            <a:pPr marL="522288" lvl="1" indent="-342900">
              <a:buAutoNum type="arabicPeriod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747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32198-56F7-AB61-1FB9-B08ADE4E4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F874D3F-4E4E-82D5-3614-BC0FACD22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D6E14F5-D129-FC17-F2C2-C9141582D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8" name="Inhaltsplatzhalter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6E1DBDA1-60AA-A4CD-E86C-B77C5F0FB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229" y="1157724"/>
            <a:ext cx="6388854" cy="3419475"/>
          </a:xfrm>
        </p:spPr>
      </p:pic>
    </p:spTree>
    <p:extLst>
      <p:ext uri="{BB962C8B-B14F-4D97-AF65-F5344CB8AC3E}">
        <p14:creationId xmlns:p14="http://schemas.microsoft.com/office/powerpoint/2010/main" val="325519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B8914-52A4-10AC-A3B9-B21DC12E5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19A59B3-5D17-8B2D-415A-464465E67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84427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2.2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ResidualBlocks</a:t>
            </a:r>
            <a:r>
              <a:rPr lang="de-DE" sz="2400" dirty="0">
                <a:latin typeface="+mn-lt"/>
              </a:rPr>
              <a:t> Zwischenfazit: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Welches Ergebnis ist das beste?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C7237C-8252-D373-F584-859A3B756C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9" name="Inhaltsplatzhalter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0A77E43-4A3F-CAC1-C541-0A056F66E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258" y="1853747"/>
            <a:ext cx="4208390" cy="2252436"/>
          </a:xfrm>
        </p:spPr>
      </p:pic>
      <p:pic>
        <p:nvPicPr>
          <p:cNvPr id="11" name="Grafik 10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842AFA20-4423-B9B9-F15F-95123BE07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9" y="1741395"/>
            <a:ext cx="4551591" cy="2456344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80969ED1-684D-399C-66E2-A1B4442BE1BE}"/>
              </a:ext>
            </a:extLst>
          </p:cNvPr>
          <p:cNvSpPr txBox="1"/>
          <p:nvPr/>
        </p:nvSpPr>
        <p:spPr>
          <a:xfrm>
            <a:off x="1445079" y="1312049"/>
            <a:ext cx="353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1xResidualBlock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FBA6A58-17FE-66FA-DCE1-2B1ED044E9CF}"/>
              </a:ext>
            </a:extLst>
          </p:cNvPr>
          <p:cNvSpPr txBox="1"/>
          <p:nvPr/>
        </p:nvSpPr>
        <p:spPr>
          <a:xfrm>
            <a:off x="6030687" y="1347742"/>
            <a:ext cx="3535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NxResidualBlock</a:t>
            </a:r>
            <a:endParaRPr lang="de-DE" dirty="0"/>
          </a:p>
        </p:txBody>
      </p:sp>
      <p:pic>
        <p:nvPicPr>
          <p:cNvPr id="15" name="Grafik 14" descr="Ein Bild, das Clipart, Zeichnung, Kunst, Grafiken enthält.&#10;&#10;Automatisch generierte Beschreibung">
            <a:extLst>
              <a:ext uri="{FF2B5EF4-FFF2-40B4-BE49-F238E27FC236}">
                <a16:creationId xmlns:a16="http://schemas.microsoft.com/office/drawing/2014/main" id="{CEE4F2B1-3ABC-0F62-0CE7-90EC4B22B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002" y="1162786"/>
            <a:ext cx="614023" cy="6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917D6-21A6-91E2-CD25-4D7E11620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6030383" cy="872034"/>
          </a:xfrm>
        </p:spPr>
        <p:txBody>
          <a:bodyPr/>
          <a:lstStyle/>
          <a:p>
            <a:r>
              <a:rPr lang="en-GB" sz="3200" dirty="0"/>
              <a:t>Experiment 3: </a:t>
            </a:r>
            <a:r>
              <a:rPr lang="en-GB" sz="3200" dirty="0" err="1"/>
              <a:t>ResidualBlock</a:t>
            </a:r>
            <a:r>
              <a:rPr lang="en-GB" dirty="0" err="1"/>
              <a:t>s</a:t>
            </a:r>
            <a:r>
              <a:rPr lang="en-GB" dirty="0"/>
              <a:t> und Attention Layers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38B97B-5A95-D6B5-05CF-5D814BB184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13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BF848-FBD0-EDBD-180E-4D0A92776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6454C15-63E1-76A5-D709-CB5491A1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Attention Layer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DE2A26-62E3-5748-4BAA-B73D490E82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6D43B97-5E8F-A1EF-6D86-55A70F5F1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3777" y="276401"/>
            <a:ext cx="2233478" cy="4417200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E132A986-4FC3-453E-D4A9-F1B17BB651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9751" y="1260139"/>
            <a:ext cx="4895850" cy="289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Eingabe (Input Hidden States):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de-DE" altLang="de-DE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Daten aus der Sequenz, die analysiert werden.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Gewichtsmatrix &amp; Bias: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Markieren relevante Teile der Daten.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Relevanzbewertung: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Aktivierungsfunktion 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tanh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 misst, wie wichtig jedes Element ist.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Softmax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-Normalisierung: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Wandelt Relevanzwerte in Wahrscheinlichkeiten um</a:t>
            </a:r>
            <a:r>
              <a:rPr lang="de-DE" altLang="de-DE" sz="1400" dirty="0">
                <a:latin typeface="Arial" panose="020B0604020202020204" pitchFamily="34" charset="0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(Summe = 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Kontextvektor: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lang="de-DE" altLang="de-DE" sz="1400" dirty="0"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Gewichtete Zusammenfassung der relevanten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Informationen als Output. </a:t>
            </a:r>
          </a:p>
        </p:txBody>
      </p:sp>
    </p:spTree>
    <p:extLst>
      <p:ext uri="{BB962C8B-B14F-4D97-AF65-F5344CB8AC3E}">
        <p14:creationId xmlns:p14="http://schemas.microsoft.com/office/powerpoint/2010/main" val="387240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62A82-FE2C-E246-AB55-91399075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5439E9-A9E3-1116-C0B6-7F31E8305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4427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 and 1xAttention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7D49E2-2800-65D1-E149-C4F1C0A82A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8969DBFC-24A0-F68F-8774-C4FF7D33C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96" y="1149028"/>
            <a:ext cx="7244004" cy="324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45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20E76-CCB9-A404-2D96-00FECE74D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86E5EC4-4AA9-0114-1CCD-99A96391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 and 1xAttention 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FB3146-0733-C3D1-ABBD-CDA921332A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8" name="Inhaltsplatzhalter 7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03895A49-12C5-5DAE-BA43-732524AF7F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9512" y="1143593"/>
            <a:ext cx="6384265" cy="3419475"/>
          </a:xfrm>
        </p:spPr>
      </p:pic>
    </p:spTree>
    <p:extLst>
      <p:ext uri="{BB962C8B-B14F-4D97-AF65-F5344CB8AC3E}">
        <p14:creationId xmlns:p14="http://schemas.microsoft.com/office/powerpoint/2010/main" val="56470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48A-6840-36F0-5D8E-65FE64BC3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E287E688-AC54-7D1A-35E6-289A17FC6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1xResidualBlock and 1xAttention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87A83E-69D9-8FA1-B3C6-DA3CF03C5B4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/>
              <a:t>Referent_in ergänzen bitte | Folientitel in Kurzform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0EDFD0F-D5EE-0D5E-AE32-D51C8E7AA5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AE950CDD-C0F1-8396-2EDB-6F12283A7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144" y="1267624"/>
            <a:ext cx="6470991" cy="3419475"/>
          </a:xfrm>
        </p:spPr>
      </p:pic>
    </p:spTree>
    <p:extLst>
      <p:ext uri="{BB962C8B-B14F-4D97-AF65-F5344CB8AC3E}">
        <p14:creationId xmlns:p14="http://schemas.microsoft.com/office/powerpoint/2010/main" val="246448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56C71-96FD-ADE6-A282-ABF54281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0F3FF58-E10B-E40E-9D87-312073312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4427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1xAttention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F8ADBF-0463-CB09-BA52-CD9D677871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2DD40DF-1FA8-94D3-8A33-F546407F3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4" y="1118310"/>
            <a:ext cx="7574664" cy="34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9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06384B-E55C-C974-0F01-6107E56D9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F8179D1-F1DE-AEDE-B1D5-65E65BA2E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1xAttention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D50D618-799B-92AE-63EB-3026D6B25E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7" descr="Ein Bild, das Screenshot, Text, Diagramm enthält.&#10;&#10;Automatisch generierte Beschreibung">
            <a:extLst>
              <a:ext uri="{FF2B5EF4-FFF2-40B4-BE49-F238E27FC236}">
                <a16:creationId xmlns:a16="http://schemas.microsoft.com/office/drawing/2014/main" id="{75CF83D5-F128-998B-CBE6-FAA09307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809" y="1092081"/>
            <a:ext cx="6384265" cy="3419475"/>
          </a:xfrm>
        </p:spPr>
      </p:pic>
    </p:spTree>
    <p:extLst>
      <p:ext uri="{BB962C8B-B14F-4D97-AF65-F5344CB8AC3E}">
        <p14:creationId xmlns:p14="http://schemas.microsoft.com/office/powerpoint/2010/main" val="395672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4F0C4E-3DEA-8F69-BA7E-B0801B3DD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BB5843-D17C-8DF8-071E-3FFF5D1A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1xAttention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C7FCEA-2729-A8FF-CA8E-38A8DEF310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9" name="Inhaltsplatzhalter 8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BBE31F3-075F-23C6-E8BD-A4CF8FE4E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527" y="1218014"/>
            <a:ext cx="6350453" cy="3419475"/>
          </a:xfrm>
        </p:spPr>
      </p:pic>
    </p:spTree>
    <p:extLst>
      <p:ext uri="{BB962C8B-B14F-4D97-AF65-F5344CB8AC3E}">
        <p14:creationId xmlns:p14="http://schemas.microsoft.com/office/powerpoint/2010/main" val="171783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11C69-01C3-2E85-D525-3CCBE652C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B4F95A-0A41-EF1A-0568-F3769477D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8734880" cy="43601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GB" sz="3200" dirty="0" err="1"/>
              <a:t>Datenverarbeitung</a:t>
            </a:r>
            <a:endParaRPr lang="en-GB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29BE232-43C4-2542-F06A-3327FAA744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054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DD1BE-2EC8-D24C-516F-95F247616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E053987-AF28-8DC1-A915-EDA1740B2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4427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NxAttention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01877A-E1F4-883A-15DF-501644815E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D4D7FEB-CFE4-DE6E-E3B2-A9EC88A5D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59" y="1157211"/>
            <a:ext cx="7104882" cy="336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2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D21CC-8D9A-2EAC-75E1-21A2C997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BF6B837-0E4C-371F-B332-F408D73D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NxAttention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B84B18E-6043-7520-CDB4-629EC4BB2B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31</a:t>
            </a:fld>
            <a:endParaRPr lang="de-DE" dirty="0"/>
          </a:p>
        </p:txBody>
      </p:sp>
      <p:pic>
        <p:nvPicPr>
          <p:cNvPr id="7" name="Inhaltsplatzhalter 6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5EBBC425-A927-7A4B-2B86-918B8FB60C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4144" y="1147675"/>
            <a:ext cx="6400555" cy="3419475"/>
          </a:xfrm>
        </p:spPr>
      </p:pic>
    </p:spTree>
    <p:extLst>
      <p:ext uri="{BB962C8B-B14F-4D97-AF65-F5344CB8AC3E}">
        <p14:creationId xmlns:p14="http://schemas.microsoft.com/office/powerpoint/2010/main" val="225743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A4D8-FB5C-DC53-532F-273D5DF3C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921E4E7-7250-787F-1CE8-1A107008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NxResidualBlock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NxAttention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DD4D7D4-9617-D351-B360-4A86003AB3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32</a:t>
            </a:fld>
            <a:endParaRPr lang="de-DE" dirty="0"/>
          </a:p>
        </p:txBody>
      </p:sp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29464624-5435-96C2-E2D1-F76D3E5E7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7453" y="1228062"/>
            <a:ext cx="6310987" cy="3419475"/>
          </a:xfrm>
        </p:spPr>
      </p:pic>
    </p:spTree>
    <p:extLst>
      <p:ext uri="{BB962C8B-B14F-4D97-AF65-F5344CB8AC3E}">
        <p14:creationId xmlns:p14="http://schemas.microsoft.com/office/powerpoint/2010/main" val="198196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38176-A60A-8151-FAEB-E57FE6D43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760C289-B470-B75E-A1AF-9034BD580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72034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NxResidualBlock</a:t>
            </a:r>
            <a:br>
              <a:rPr lang="de-DE" sz="3200" dirty="0"/>
            </a:b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9D317D-743D-B092-01EB-98DAA71B61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9D6392A1-B964-8329-D5B3-45D144752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931BD34-9F45-DCCE-429B-AEB8841BC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95" y="1206890"/>
            <a:ext cx="7242409" cy="329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0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8F8B0-161B-F019-3267-3A4466D9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8E4CC19-605E-9789-80A3-8F83216E9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NxResidualBlock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5B35A9-B969-9B28-2BF3-B899AAE091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34</a:t>
            </a:fld>
            <a:endParaRPr lang="de-DE" dirty="0"/>
          </a:p>
        </p:txBody>
      </p:sp>
      <p:pic>
        <p:nvPicPr>
          <p:cNvPr id="7" name="Inhaltsplatzhalter 6" descr="Ein Bild, das Screenshot, Text, Diagramm enthält.&#10;&#10;Automatisch generierte Beschreibung">
            <a:extLst>
              <a:ext uri="{FF2B5EF4-FFF2-40B4-BE49-F238E27FC236}">
                <a16:creationId xmlns:a16="http://schemas.microsoft.com/office/drawing/2014/main" id="{336E2624-04C5-FCE8-3862-973819845A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1882" y="1197917"/>
            <a:ext cx="6401357" cy="3419475"/>
          </a:xfrm>
        </p:spPr>
      </p:pic>
    </p:spTree>
    <p:extLst>
      <p:ext uri="{BB962C8B-B14F-4D97-AF65-F5344CB8AC3E}">
        <p14:creationId xmlns:p14="http://schemas.microsoft.com/office/powerpoint/2010/main" val="94149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DA4ED-CC12-3BFC-118C-D499FA280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1EC3C0B-B697-C3A8-046B-66A22F88A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</a:t>
            </a:r>
            <a:r>
              <a:rPr lang="de-DE" sz="2400" dirty="0" err="1">
                <a:latin typeface="+mn-lt"/>
              </a:rPr>
              <a:t>NxResidualBlock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F9DE5A-BEBF-415B-10B3-913AB906D1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7" name="Inhaltsplatzhalter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B3F91022-D2CF-5761-8381-22436C49E6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8762" y="1187868"/>
            <a:ext cx="6146475" cy="3419475"/>
          </a:xfrm>
        </p:spPr>
      </p:pic>
    </p:spTree>
    <p:extLst>
      <p:ext uri="{BB962C8B-B14F-4D97-AF65-F5344CB8AC3E}">
        <p14:creationId xmlns:p14="http://schemas.microsoft.com/office/powerpoint/2010/main" val="314034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3EAAB-F037-5FB0-8FFB-B923C38ED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97567D3-9FA6-17CE-ABB8-B9DE08183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00" y="305147"/>
            <a:ext cx="9006184" cy="84427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1xResidualBlock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CE1F767-B8FD-B070-9ED7-A61F530345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36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ED9DF8E6-3214-F266-1976-0DC88DA4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80" y="1141389"/>
            <a:ext cx="7624536" cy="337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E700B-C7B3-74C4-D2CE-1D377A748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8C81F37-DEDE-579F-8B96-345C08039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493" y="276401"/>
            <a:ext cx="8706304" cy="1308050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en-GB" sz="2400" dirty="0" err="1">
                <a:latin typeface="+mn-lt"/>
              </a:rPr>
              <a:t>Erweiterung</a:t>
            </a:r>
            <a:r>
              <a:rPr lang="de-DE" sz="2400" dirty="0">
                <a:latin typeface="+mn-lt"/>
              </a:rPr>
              <a:t>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1xResidualBlock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Price </a:t>
            </a:r>
            <a:r>
              <a:rPr lang="de-DE" sz="2400" dirty="0" err="1">
                <a:latin typeface="+mn-lt"/>
              </a:rPr>
              <a:t>Prediction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D0BE4E1-C1BD-93FE-18FD-95F24D3363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13" name="Inhaltsplatzhalter 12" descr="Ein Bild, das Text, Screenshot, Diagramm, Schrift enthält.&#10;&#10;Automatisch generierte Beschreibung">
            <a:extLst>
              <a:ext uri="{FF2B5EF4-FFF2-40B4-BE49-F238E27FC236}">
                <a16:creationId xmlns:a16="http://schemas.microsoft.com/office/drawing/2014/main" id="{285A6399-563D-612E-07CC-DA91316C3A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330" y="1167772"/>
            <a:ext cx="6398944" cy="3419475"/>
          </a:xfrm>
        </p:spPr>
      </p:pic>
    </p:spTree>
    <p:extLst>
      <p:ext uri="{BB962C8B-B14F-4D97-AF65-F5344CB8AC3E}">
        <p14:creationId xmlns:p14="http://schemas.microsoft.com/office/powerpoint/2010/main" val="48335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F03D4-6796-B660-C60E-C6A2736D8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AC04FDB-BB1B-7BDB-6FBB-59FDEB652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16209"/>
            <a:ext cx="8947150" cy="1280287"/>
          </a:xfrm>
        </p:spPr>
        <p:txBody>
          <a:bodyPr/>
          <a:lstStyle/>
          <a:p>
            <a:r>
              <a:rPr lang="en-GB" sz="2400" dirty="0">
                <a:latin typeface="+mn-lt"/>
              </a:rPr>
              <a:t>2.3 </a:t>
            </a:r>
            <a:r>
              <a:rPr lang="de-DE" sz="2400" dirty="0">
                <a:latin typeface="+mn-lt"/>
              </a:rPr>
              <a:t>Erweiterung: </a:t>
            </a:r>
            <a:r>
              <a:rPr lang="de-DE" sz="2400" dirty="0" err="1">
                <a:latin typeface="+mn-lt"/>
              </a:rPr>
              <a:t>MultiInputLST</a:t>
            </a:r>
            <a:r>
              <a:rPr lang="de-DE" sz="2400" dirty="0">
                <a:latin typeface="+mn-lt"/>
              </a:rPr>
              <a:t> – </a:t>
            </a:r>
            <a:r>
              <a:rPr lang="de-DE" sz="2400" dirty="0" err="1">
                <a:latin typeface="+mn-lt"/>
              </a:rPr>
              <a:t>NxAttention</a:t>
            </a:r>
            <a:r>
              <a:rPr lang="de-DE" sz="2400" dirty="0">
                <a:latin typeface="+mn-lt"/>
              </a:rPr>
              <a:t> and 1xResidualBlock</a:t>
            </a:r>
            <a:br>
              <a:rPr lang="de-DE" sz="2400" dirty="0">
                <a:latin typeface="+mn-lt"/>
              </a:rPr>
            </a:br>
            <a:r>
              <a:rPr lang="de-DE" sz="2400" dirty="0">
                <a:latin typeface="+mn-lt"/>
              </a:rPr>
              <a:t>Train &amp; Validation Loss</a:t>
            </a:r>
            <a:br>
              <a:rPr lang="de-DE" sz="2400" dirty="0">
                <a:latin typeface="+mn-lt"/>
              </a:rPr>
            </a:b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92412F2-159A-BE1D-DDB2-E281208E9F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38</a:t>
            </a:fld>
            <a:endParaRPr lang="de-DE" dirty="0"/>
          </a:p>
        </p:txBody>
      </p:sp>
      <p:pic>
        <p:nvPicPr>
          <p:cNvPr id="9" name="Inhaltsplatzhalter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384D48B0-A705-DAD7-F693-CB5609B40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185" y="1207966"/>
            <a:ext cx="6403629" cy="3419475"/>
          </a:xfrm>
        </p:spPr>
      </p:pic>
    </p:spTree>
    <p:extLst>
      <p:ext uri="{BB962C8B-B14F-4D97-AF65-F5344CB8AC3E}">
        <p14:creationId xmlns:p14="http://schemas.microsoft.com/office/powerpoint/2010/main" val="127442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A763-EE33-6481-2CA8-0A0604BF3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5A9A5F3-5954-8492-010B-701CD04D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36" y="0"/>
            <a:ext cx="8947150" cy="374398"/>
          </a:xfrm>
        </p:spPr>
        <p:txBody>
          <a:bodyPr/>
          <a:lstStyle/>
          <a:p>
            <a:r>
              <a:rPr lang="en-GB" sz="1400" dirty="0">
                <a:latin typeface="+mn-lt"/>
              </a:rPr>
              <a:t>2.3 </a:t>
            </a:r>
            <a:r>
              <a:rPr lang="de-DE" sz="1400" dirty="0">
                <a:latin typeface="+mn-lt"/>
              </a:rPr>
              <a:t>Erweiterung: </a:t>
            </a:r>
            <a:r>
              <a:rPr lang="de-DE" sz="1400" dirty="0" err="1">
                <a:latin typeface="+mn-lt"/>
              </a:rPr>
              <a:t>MultiInputLST</a:t>
            </a:r>
            <a:r>
              <a:rPr lang="de-DE" sz="1400" dirty="0">
                <a:latin typeface="+mn-lt"/>
              </a:rPr>
              <a:t> – </a:t>
            </a:r>
            <a:r>
              <a:rPr lang="de-DE" sz="1400" dirty="0" err="1">
                <a:latin typeface="+mn-lt"/>
              </a:rPr>
              <a:t>ResidualBlocks</a:t>
            </a:r>
            <a:r>
              <a:rPr lang="de-DE" sz="1400" dirty="0">
                <a:latin typeface="+mn-lt"/>
              </a:rPr>
              <a:t> und Attention Layer Zwischenfazit: Welches Ergebnis ist das beste?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C5FF499-234A-33A7-3209-328C59A464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9" name="Grafik 8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F548EA05-3647-51C9-6A30-37A2D896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17" y="2961332"/>
            <a:ext cx="3882143" cy="2051446"/>
          </a:xfrm>
          <a:prstGeom prst="rect">
            <a:avLst/>
          </a:prstGeom>
        </p:spPr>
      </p:pic>
      <p:pic>
        <p:nvPicPr>
          <p:cNvPr id="11" name="Grafik 10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D35A1BD4-A082-1376-2476-CD75EA101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88901"/>
            <a:ext cx="3882144" cy="2103457"/>
          </a:xfrm>
          <a:prstGeom prst="rect">
            <a:avLst/>
          </a:prstGeom>
        </p:spPr>
      </p:pic>
      <p:pic>
        <p:nvPicPr>
          <p:cNvPr id="13" name="Grafik 12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B840556B-6377-822B-6559-AF235254A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911" y="643248"/>
            <a:ext cx="4205420" cy="2245653"/>
          </a:xfrm>
          <a:prstGeom prst="rect">
            <a:avLst/>
          </a:prstGeom>
        </p:spPr>
      </p:pic>
      <p:pic>
        <p:nvPicPr>
          <p:cNvPr id="14" name="Grafik 13" descr="Ein Bild, das Clipart, Zeichnung, Kunst, Grafiken enthält.&#10;&#10;Automatisch generierte Beschreibung">
            <a:extLst>
              <a:ext uri="{FF2B5EF4-FFF2-40B4-BE49-F238E27FC236}">
                <a16:creationId xmlns:a16="http://schemas.microsoft.com/office/drawing/2014/main" id="{D95602EE-A1CB-0A46-6065-9998C8BB8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072" y="374398"/>
            <a:ext cx="614023" cy="614023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72BA485-EB22-81B1-CB65-D9D495FD83A1}"/>
              </a:ext>
            </a:extLst>
          </p:cNvPr>
          <p:cNvSpPr txBox="1"/>
          <p:nvPr/>
        </p:nvSpPr>
        <p:spPr>
          <a:xfrm>
            <a:off x="4260260" y="27302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</a:t>
            </a:r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6DCA575-4C92-A8C9-9408-EEA871973994}"/>
              </a:ext>
            </a:extLst>
          </p:cNvPr>
          <p:cNvSpPr txBox="1"/>
          <p:nvPr/>
        </p:nvSpPr>
        <p:spPr>
          <a:xfrm>
            <a:off x="8275694" y="27408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3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55B1BD2-1D43-85C8-C0F1-B9F9A330BA56}"/>
              </a:ext>
            </a:extLst>
          </p:cNvPr>
          <p:cNvSpPr txBox="1"/>
          <p:nvPr/>
        </p:nvSpPr>
        <p:spPr>
          <a:xfrm>
            <a:off x="3877466" y="409149"/>
            <a:ext cx="22178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/>
              <a:t>NxAttention</a:t>
            </a:r>
            <a:r>
              <a:rPr lang="en-GB" sz="1400" dirty="0"/>
              <a:t> und 1xResidual</a:t>
            </a:r>
            <a:endParaRPr lang="de-DE" sz="14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7C514B96-12C6-6A77-0E76-1CFD39DD1944}"/>
              </a:ext>
            </a:extLst>
          </p:cNvPr>
          <p:cNvSpPr txBox="1"/>
          <p:nvPr/>
        </p:nvSpPr>
        <p:spPr>
          <a:xfrm>
            <a:off x="131536" y="2661567"/>
            <a:ext cx="642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1xResidualBlock und 1xAttention</a:t>
            </a:r>
            <a:endParaRPr lang="de-DE" sz="1400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16A9D10-3EAB-1CBF-A0C9-087AC47F1133}"/>
              </a:ext>
            </a:extLst>
          </p:cNvPr>
          <p:cNvSpPr txBox="1"/>
          <p:nvPr/>
        </p:nvSpPr>
        <p:spPr>
          <a:xfrm>
            <a:off x="5309322" y="2720240"/>
            <a:ext cx="642386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/>
              <a:t>NxResidualBlock</a:t>
            </a:r>
            <a:r>
              <a:rPr lang="en-GB" sz="1400" dirty="0"/>
              <a:t> und </a:t>
            </a:r>
            <a:r>
              <a:rPr lang="en-GB" sz="1400" dirty="0" err="1"/>
              <a:t>NxAttention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98605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8656" y="0"/>
            <a:ext cx="8375586" cy="1514104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196" y="0"/>
            <a:ext cx="8366760" cy="150876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89FCB0E-1402-6EA2-3E93-148B1922F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6" y="411480"/>
            <a:ext cx="7626096" cy="8846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</a:rPr>
              <a:t>1.1 </a:t>
            </a:r>
            <a:r>
              <a:rPr lang="en-US" sz="2400" dirty="0" err="1">
                <a:latin typeface="+mn-lt"/>
              </a:rPr>
              <a:t>Daten</a:t>
            </a:r>
            <a:r>
              <a:rPr lang="en-US" sz="2400" dirty="0">
                <a:latin typeface="+mn-lt"/>
              </a:rPr>
              <a:t>-Download und </a:t>
            </a:r>
            <a:r>
              <a:rPr lang="en-US" sz="2400" dirty="0" err="1">
                <a:latin typeface="+mn-lt"/>
              </a:rPr>
              <a:t>Vorbereitung</a:t>
            </a:r>
            <a:br>
              <a:rPr lang="en-US" sz="2400" dirty="0">
                <a:latin typeface="+mn-lt"/>
              </a:rPr>
            </a:br>
            <a:endParaRPr lang="en-US" sz="2400" dirty="0">
              <a:latin typeface="+mn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125" y="578099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EB2E10E-71F2-5D89-3C8D-8576D48D9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7404" b="3"/>
          <a:stretch/>
        </p:blipFill>
        <p:spPr>
          <a:xfrm>
            <a:off x="681228" y="1858518"/>
            <a:ext cx="4507391" cy="2770632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D63498A-B6EF-F6E4-133C-0DE96FB8C4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8589" y="1858518"/>
            <a:ext cx="2904183" cy="27706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 err="1">
                <a:latin typeface="+mn-lt"/>
              </a:rPr>
              <a:t>Nutzung</a:t>
            </a:r>
            <a:r>
              <a:rPr lang="en-US" sz="1500" dirty="0">
                <a:latin typeface="+mn-lt"/>
              </a:rPr>
              <a:t> der </a:t>
            </a:r>
            <a:r>
              <a:rPr lang="en-US" sz="1500" b="1" dirty="0">
                <a:latin typeface="+mn-lt"/>
              </a:rPr>
              <a:t>Binance API</a:t>
            </a: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b="1" dirty="0">
                <a:latin typeface="+mn-lt"/>
              </a:rPr>
              <a:t>Multi-Threading </a:t>
            </a:r>
            <a:r>
              <a:rPr lang="en-US" sz="1500" dirty="0" err="1">
                <a:latin typeface="+mn-lt"/>
              </a:rPr>
              <a:t>zur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effizienten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Dantenextraktion</a:t>
            </a:r>
            <a:endParaRPr lang="en-US" sz="1500" dirty="0">
              <a:latin typeface="+mn-lt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 dirty="0">
                <a:latin typeface="+mn-lt"/>
              </a:rPr>
              <a:t>Helper-</a:t>
            </a:r>
            <a:r>
              <a:rPr lang="en-US" sz="1500" dirty="0" err="1">
                <a:latin typeface="+mn-lt"/>
              </a:rPr>
              <a:t>Funktion</a:t>
            </a:r>
            <a:r>
              <a:rPr lang="en-US" sz="1500" dirty="0">
                <a:latin typeface="+mn-lt"/>
              </a:rPr>
              <a:t> -&gt; </a:t>
            </a:r>
            <a:r>
              <a:rPr lang="en-US" sz="1500" b="1" dirty="0">
                <a:latin typeface="+mn-lt"/>
              </a:rPr>
              <a:t>download_training_data.py</a:t>
            </a:r>
          </a:p>
          <a:p>
            <a:pPr marL="479425" lvl="1" indent="-228600" defTabSz="914400">
              <a:lnSpc>
                <a:spcPct val="90000"/>
              </a:lnSpc>
            </a:pPr>
            <a:r>
              <a:rPr lang="en-US" sz="1500" dirty="0" err="1">
                <a:latin typeface="+mn-lt"/>
              </a:rPr>
              <a:t>Dynmische</a:t>
            </a:r>
            <a:r>
              <a:rPr lang="en-US" sz="1500" dirty="0">
                <a:latin typeface="+mn-lt"/>
              </a:rPr>
              <a:t> Parameter für </a:t>
            </a:r>
            <a:r>
              <a:rPr lang="en-US" sz="1500" dirty="0" err="1">
                <a:latin typeface="+mn-lt"/>
              </a:rPr>
              <a:t>Zeitreihen</a:t>
            </a:r>
            <a:r>
              <a:rPr lang="en-US" sz="1500" dirty="0">
                <a:latin typeface="+mn-lt"/>
              </a:rPr>
              <a:t>-Download</a:t>
            </a:r>
          </a:p>
          <a:p>
            <a:pPr marL="479425" lvl="1" indent="-228600" defTabSz="914400">
              <a:lnSpc>
                <a:spcPct val="90000"/>
              </a:lnSpc>
            </a:pPr>
            <a:r>
              <a:rPr lang="en-US" sz="1500" dirty="0" err="1">
                <a:latin typeface="+mn-lt"/>
              </a:rPr>
              <a:t>Sicherstellung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konsistenter</a:t>
            </a:r>
            <a:r>
              <a:rPr lang="en-US" sz="1500" dirty="0">
                <a:latin typeface="+mn-lt"/>
              </a:rPr>
              <a:t> und </a:t>
            </a:r>
            <a:r>
              <a:rPr lang="en-US" sz="1500" dirty="0" err="1">
                <a:latin typeface="+mn-lt"/>
              </a:rPr>
              <a:t>wiederholbarer</a:t>
            </a:r>
            <a:r>
              <a:rPr lang="en-US" sz="1500" dirty="0">
                <a:latin typeface="+mn-lt"/>
              </a:rPr>
              <a:t> </a:t>
            </a:r>
            <a:r>
              <a:rPr lang="en-US" sz="1500" dirty="0" err="1">
                <a:latin typeface="+mn-lt"/>
              </a:rPr>
              <a:t>Datensätze</a:t>
            </a:r>
            <a:endParaRPr lang="en-US" sz="15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E48886-3DC8-47DB-1598-316469AC88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defRPr/>
            </a:pPr>
            <a:fld id="{45D25029-37DE-484F-BFE0-9B37AF2B26B8}" type="slidenum">
              <a:rPr lang="en-US" sz="1200" b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4</a:t>
            </a:fld>
            <a:endParaRPr lang="en-US" sz="1200" b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587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6EA54-743E-9C48-17FC-2DD4A49AC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EE89BA4-1CA0-87B0-4704-CC4558D67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536" y="0"/>
            <a:ext cx="8947150" cy="374398"/>
          </a:xfrm>
        </p:spPr>
        <p:txBody>
          <a:bodyPr/>
          <a:lstStyle/>
          <a:p>
            <a:r>
              <a:rPr lang="en-GB" sz="1400" dirty="0">
                <a:latin typeface="+mn-lt"/>
              </a:rPr>
              <a:t>2.3 </a:t>
            </a:r>
            <a:r>
              <a:rPr lang="de-DE" sz="1400" dirty="0">
                <a:latin typeface="+mn-lt"/>
              </a:rPr>
              <a:t>Erweiterung: </a:t>
            </a:r>
            <a:r>
              <a:rPr lang="de-DE" sz="1400" dirty="0" err="1">
                <a:latin typeface="+mn-lt"/>
              </a:rPr>
              <a:t>MultiInputLST</a:t>
            </a:r>
            <a:r>
              <a:rPr lang="de-DE" sz="1400" dirty="0">
                <a:latin typeface="+mn-lt"/>
              </a:rPr>
              <a:t> – </a:t>
            </a:r>
            <a:r>
              <a:rPr lang="de-DE" sz="1400" dirty="0" err="1">
                <a:latin typeface="+mn-lt"/>
              </a:rPr>
              <a:t>ResidualBlocks</a:t>
            </a:r>
            <a:r>
              <a:rPr lang="de-DE" sz="1400" dirty="0">
                <a:latin typeface="+mn-lt"/>
              </a:rPr>
              <a:t> und Attention Layer Zwischenfazit: Welches Ergebnis ist das beste?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805446C-7D9E-0150-7ADD-B46609E00A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40</a:t>
            </a:fld>
            <a:endParaRPr lang="de-DE" dirty="0"/>
          </a:p>
        </p:txBody>
      </p:sp>
      <p:pic>
        <p:nvPicPr>
          <p:cNvPr id="6" name="Grafik 5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E0FFD27-3588-BACC-CED3-15D499BC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404"/>
            <a:ext cx="4317440" cy="2324775"/>
          </a:xfrm>
          <a:prstGeom prst="rect">
            <a:avLst/>
          </a:prstGeom>
        </p:spPr>
      </p:pic>
      <p:pic>
        <p:nvPicPr>
          <p:cNvPr id="8" name="Grafik 7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E21F733-0C76-E96E-191F-4D2EC2CC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464" y="1023984"/>
            <a:ext cx="4456331" cy="2479195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2346068B-335E-4871-6221-36480BD91A2E}"/>
              </a:ext>
            </a:extLst>
          </p:cNvPr>
          <p:cNvSpPr txBox="1"/>
          <p:nvPr/>
        </p:nvSpPr>
        <p:spPr>
          <a:xfrm>
            <a:off x="4076280" y="9937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</a:t>
            </a:r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C0F239-3D5A-686B-22C7-84918E181FF6}"/>
              </a:ext>
            </a:extLst>
          </p:cNvPr>
          <p:cNvSpPr txBox="1"/>
          <p:nvPr/>
        </p:nvSpPr>
        <p:spPr>
          <a:xfrm>
            <a:off x="8777000" y="9344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</a:t>
            </a:r>
            <a:endParaRPr lang="de-DE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2A5A169-FB58-4203-16CD-75629BFE5583}"/>
              </a:ext>
            </a:extLst>
          </p:cNvPr>
          <p:cNvSpPr txBox="1"/>
          <p:nvPr/>
        </p:nvSpPr>
        <p:spPr>
          <a:xfrm>
            <a:off x="1322614" y="932183"/>
            <a:ext cx="2800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NxResidualBlock</a:t>
            </a:r>
            <a:r>
              <a:rPr lang="en-GB" sz="1400" dirty="0"/>
              <a:t> und 1xAttention</a:t>
            </a:r>
            <a:endParaRPr lang="de-DE" sz="1400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E277ECB-EA1C-4C6E-3076-3FDBE59B28B4}"/>
              </a:ext>
            </a:extLst>
          </p:cNvPr>
          <p:cNvSpPr txBox="1"/>
          <p:nvPr/>
        </p:nvSpPr>
        <p:spPr>
          <a:xfrm>
            <a:off x="5640054" y="884328"/>
            <a:ext cx="3261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NxAttention</a:t>
            </a:r>
            <a:r>
              <a:rPr lang="en-GB" sz="1400" dirty="0"/>
              <a:t> und </a:t>
            </a:r>
            <a:r>
              <a:rPr lang="en-GB" sz="1400" dirty="0" err="1"/>
              <a:t>NxResiudalBlocks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2019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401D3-4BEB-2C99-FC84-171CE026C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F634-FB6C-EFF0-BAED-1CFCD6D4B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8734880" cy="436017"/>
          </a:xfrm>
        </p:spPr>
        <p:txBody>
          <a:bodyPr/>
          <a:lstStyle/>
          <a:p>
            <a:r>
              <a:rPr lang="en-GB" dirty="0"/>
              <a:t>3</a:t>
            </a:r>
            <a:r>
              <a:rPr lang="de-DE" dirty="0"/>
              <a:t>. Training und Optimierung</a:t>
            </a:r>
            <a:endParaRPr lang="de-DE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08A16A-7F3E-CA43-5EC5-217A637DBF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67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7FB0E-2D08-20D4-8873-98D3EFCE1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07A521BA-AB4E-04BD-9D1F-0B50047E0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36" y="989036"/>
            <a:ext cx="5305628" cy="3420000"/>
          </a:xfrm>
        </p:spPr>
        <p:txBody>
          <a:bodyPr/>
          <a:lstStyle/>
          <a:p>
            <a:r>
              <a:rPr lang="de-DE" sz="1400" b="1" dirty="0"/>
              <a:t>Training und Validierung:</a:t>
            </a:r>
          </a:p>
          <a:p>
            <a:r>
              <a:rPr lang="de-DE" sz="1400" b="1" dirty="0"/>
              <a:t>- Kleine-Batches (Batch Size: 64):</a:t>
            </a: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Spart Speicherplatz.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Stabilere </a:t>
            </a:r>
            <a:r>
              <a:rPr lang="de-DE" sz="1400" dirty="0" err="1"/>
              <a:t>Gradientenaktualisierungen</a:t>
            </a:r>
            <a:r>
              <a:rPr lang="de-DE" sz="1400" dirty="0"/>
              <a:t>.</a:t>
            </a:r>
          </a:p>
          <a:p>
            <a:r>
              <a:rPr lang="de-DE" sz="1400" b="1" dirty="0"/>
              <a:t>- Anpassung der Modellarchitektur:</a:t>
            </a:r>
            <a:endParaRPr lang="de-DE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Während des Trainings wurden die Anzahl der Layer und Neuronen verringert.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Ziel: Reduktion von </a:t>
            </a:r>
            <a:r>
              <a:rPr lang="de-DE" sz="1400" dirty="0" err="1"/>
              <a:t>Overfitting</a:t>
            </a:r>
            <a:r>
              <a:rPr lang="de-DE" sz="1400" dirty="0"/>
              <a:t> und Verbesserung der Generalisierungsfähigkeit.</a:t>
            </a:r>
          </a:p>
          <a:p>
            <a:r>
              <a:rPr lang="de-DE" sz="1400" b="1" dirty="0"/>
              <a:t>Speicherung des besten Modells:</a:t>
            </a:r>
          </a:p>
          <a:p>
            <a:r>
              <a:rPr lang="de-DE" sz="1400" dirty="0"/>
              <a:t>- Der Modellzustand wird gespeichert, sobald der Validierungsverlust ein neues Minimum erreicht.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400" dirty="0"/>
              <a:t>Sicherstellung der besten Ergebnisse für die Vorhersage.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7649864-7907-EEBD-3BE9-7563956EA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de-DE" sz="2400" dirty="0"/>
              <a:t>3.1 Trainingsprozess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03AF131-F29E-4541-88DA-94EB3C3321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42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97F778-1F93-A1FC-1778-B66FAEB4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03" y="276401"/>
            <a:ext cx="3447111" cy="3254916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D6AB786-7DE8-3AF0-E29A-14ADBDA45764}"/>
              </a:ext>
            </a:extLst>
          </p:cNvPr>
          <p:cNvCxnSpPr>
            <a:cxnSpLocks/>
          </p:cNvCxnSpPr>
          <p:nvPr/>
        </p:nvCxnSpPr>
        <p:spPr>
          <a:xfrm flipV="1">
            <a:off x="5034224" y="2294164"/>
            <a:ext cx="909376" cy="147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8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24953-2DD6-6624-B774-9BD206A8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21491DD-BB46-40EB-3366-3FF9E836B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3.2 </a:t>
            </a:r>
            <a:r>
              <a:rPr lang="en-US" sz="2400" dirty="0" err="1">
                <a:latin typeface="+mn-lt"/>
              </a:rPr>
              <a:t>Optimierungsstrategie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F542AC-797A-2B84-9BD9-20FB4256F2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04D01CC-27CB-7BDA-C802-F8979B4D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699" y="178480"/>
            <a:ext cx="3399224" cy="3209699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F7B06CE9-193D-12DC-8EB0-6A607F8A4A8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28735" y="1174580"/>
            <a:ext cx="503520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de-DE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Verlustfunktion</a:t>
            </a:r>
            <a:r>
              <a:rPr kumimoji="0" lang="en-GB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(Loss): </a:t>
            </a:r>
            <a:r>
              <a:rPr lang="en-GB" altLang="de-DE" sz="1400" b="1" dirty="0">
                <a:latin typeface="+mn-lt"/>
              </a:rPr>
              <a:t>Mean Squared Error (MSE)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GB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Bestraft</a:t>
            </a:r>
            <a:r>
              <a:rPr kumimoji="0" lang="en-GB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en-GB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kleine</a:t>
            </a:r>
            <a:r>
              <a:rPr kumimoji="0" lang="en-GB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Fehler star</a:t>
            </a:r>
            <a:r>
              <a:rPr lang="en-GB" altLang="de-DE" sz="1400" dirty="0">
                <a:latin typeface="+mn-lt"/>
              </a:rPr>
              <a:t>ker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GB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Optimal f</a:t>
            </a:r>
            <a:r>
              <a:rPr lang="en-GB" altLang="de-DE" sz="1400" dirty="0">
                <a:latin typeface="+mn-lt"/>
              </a:rPr>
              <a:t>ür </a:t>
            </a:r>
            <a:r>
              <a:rPr lang="en-GB" altLang="de-DE" sz="1400" dirty="0" err="1">
                <a:latin typeface="+mn-lt"/>
              </a:rPr>
              <a:t>Regressionsprobleme</a:t>
            </a:r>
            <a:endParaRPr kumimoji="0" lang="en-GB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altLang="de-DE" sz="1400" b="1" dirty="0" err="1">
                <a:latin typeface="+mn-lt"/>
              </a:rPr>
              <a:t>Optimierer</a:t>
            </a:r>
            <a:r>
              <a:rPr lang="en-GB" altLang="de-DE" sz="1400" b="1" dirty="0">
                <a:latin typeface="+mn-lt"/>
              </a:rPr>
              <a:t>:</a:t>
            </a:r>
            <a:r>
              <a:rPr lang="de-DE" altLang="de-DE" sz="1400" b="1" dirty="0">
                <a:latin typeface="+mn-lt"/>
              </a:rPr>
              <a:t> Adam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Passt </a:t>
            </a:r>
            <a:r>
              <a:rPr lang="de-DE" altLang="de-DE" sz="1400" dirty="0" err="1">
                <a:latin typeface="+mn-lt"/>
              </a:rPr>
              <a:t>Lernrate</a:t>
            </a:r>
            <a:r>
              <a:rPr lang="de-DE" altLang="de-DE" sz="1400" dirty="0">
                <a:latin typeface="+mn-lt"/>
              </a:rPr>
              <a:t> adaptiv an, für jeden Modellparameter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Schnelle Konvergenz und Stabilität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400" b="1" dirty="0">
                <a:latin typeface="+mn-lt"/>
              </a:rPr>
              <a:t>Learning Rate Scheduler: </a:t>
            </a:r>
            <a:r>
              <a:rPr lang="de-DE" altLang="de-DE" sz="1400" b="1" dirty="0" err="1">
                <a:latin typeface="+mn-lt"/>
              </a:rPr>
              <a:t>ReduceLROnPlateau</a:t>
            </a:r>
            <a:endParaRPr lang="de-DE" altLang="de-DE" sz="1400" b="1" dirty="0">
              <a:latin typeface="+mn-l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Reduziert die globale </a:t>
            </a:r>
            <a:r>
              <a:rPr lang="de-DE" altLang="de-DE" sz="1400" dirty="0" err="1">
                <a:latin typeface="+mn-lt"/>
              </a:rPr>
              <a:t>Lernrate</a:t>
            </a:r>
            <a:r>
              <a:rPr lang="de-DE" altLang="de-DE" sz="1400" dirty="0">
                <a:latin typeface="+mn-lt"/>
              </a:rPr>
              <a:t>, wenn Validierungsverlust stagniert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Hilft, das Optimum effizient zu erreichen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de-DE" altLang="de-DE" sz="1400" b="1" dirty="0">
                <a:latin typeface="+mn-lt"/>
              </a:rPr>
              <a:t>Early </a:t>
            </a:r>
            <a:r>
              <a:rPr lang="de-DE" altLang="de-DE" sz="1400" b="1" dirty="0" err="1">
                <a:latin typeface="+mn-lt"/>
              </a:rPr>
              <a:t>Stopping</a:t>
            </a:r>
            <a:r>
              <a:rPr lang="de-DE" altLang="de-DE" sz="1400" b="1" dirty="0">
                <a:latin typeface="+mn-lt"/>
              </a:rPr>
              <a:t>: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Beendet Training, wenn der Validierungsverlust nach mehreren Epochen (</a:t>
            </a:r>
            <a:r>
              <a:rPr lang="de-DE" altLang="de-DE" sz="1400" dirty="0" err="1">
                <a:latin typeface="+mn-lt"/>
              </a:rPr>
              <a:t>patience</a:t>
            </a:r>
            <a:r>
              <a:rPr lang="de-DE" altLang="de-DE" sz="1400" dirty="0">
                <a:latin typeface="+mn-lt"/>
              </a:rPr>
              <a:t>) keine Verbesserung zeigt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lang="de-DE" altLang="de-DE" sz="1400" dirty="0">
                <a:latin typeface="+mn-lt"/>
              </a:rPr>
              <a:t>Verhindert </a:t>
            </a:r>
            <a:r>
              <a:rPr lang="de-DE" altLang="de-DE" sz="1400" dirty="0" err="1">
                <a:latin typeface="+mn-lt"/>
              </a:rPr>
              <a:t>Overfitting</a:t>
            </a:r>
            <a:endParaRPr lang="de-DE" altLang="de-DE" sz="1400" dirty="0">
              <a:latin typeface="+mn-lt"/>
            </a:endParaRP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7FE44DF-CAF6-F27B-8D30-C9A546C4FA8C}"/>
              </a:ext>
            </a:extLst>
          </p:cNvPr>
          <p:cNvCxnSpPr>
            <a:cxnSpLocks/>
          </p:cNvCxnSpPr>
          <p:nvPr/>
        </p:nvCxnSpPr>
        <p:spPr>
          <a:xfrm flipV="1">
            <a:off x="1612587" y="3326947"/>
            <a:ext cx="3876933" cy="1504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594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5671C-3AC8-DF10-7314-B02A9D57E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F4660-C2EF-A0B6-FA2A-5331C6637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8734880" cy="436017"/>
          </a:xfrm>
        </p:spPr>
        <p:txBody>
          <a:bodyPr/>
          <a:lstStyle/>
          <a:p>
            <a:r>
              <a:rPr lang="en-GB" dirty="0"/>
              <a:t>4</a:t>
            </a:r>
            <a:r>
              <a:rPr lang="de-DE" dirty="0"/>
              <a:t>. Evaluation </a:t>
            </a:r>
            <a:endParaRPr lang="de-DE" sz="32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ABB1DE-D790-2244-FD19-82302D302D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48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0D69A4-B276-8843-DEC8-C636AE50B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C814029-BA62-4B66-E175-2B62DF27F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4.1 Evaluation auf </a:t>
            </a:r>
            <a:r>
              <a:rPr lang="en-US" sz="29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neue</a:t>
            </a:r>
            <a:r>
              <a:rPr lang="en-US" sz="2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9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Daten</a:t>
            </a:r>
            <a:endParaRPr lang="en-US" sz="29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873554C-305A-6E1B-47FA-A8888936A7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3202" y="2105406"/>
            <a:ext cx="2571750" cy="255803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1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Daten</a:t>
            </a:r>
            <a:r>
              <a:rPr kumimoji="0" lang="en-US" altLang="de-DE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</a:t>
            </a:r>
            <a:endParaRPr lang="en-US" altLang="de-DE" sz="1200" dirty="0">
              <a:latin typeface="+mn-lt"/>
            </a:endParaRPr>
          </a:p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Neuer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Datensatz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 </a:t>
            </a:r>
            <a:r>
              <a:rPr kumimoji="0" lang="en-US" altLang="de-DE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BTCUSDT (2024-11-01 bis 2024-11-25)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28575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Vergleich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Tatsächliche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Close-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Preise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vs.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Vorhergesagte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Werte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1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Ergebnisse</a:t>
            </a:r>
            <a:r>
              <a:rPr kumimoji="0" lang="en-US" altLang="de-DE" sz="1200" b="1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</a:t>
            </a:r>
            <a:endParaRPr lang="en-US" altLang="de-DE" sz="1200" dirty="0">
              <a:latin typeface="+mn-lt"/>
            </a:endParaRPr>
          </a:p>
          <a:p>
            <a:pPr marL="57150" marR="0" lvl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Visualisierung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zeigt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:</a:t>
            </a:r>
          </a:p>
          <a:p>
            <a:pPr marL="422275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Das Modell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erfasst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1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Trendänderungen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gut.</a:t>
            </a:r>
          </a:p>
          <a:p>
            <a:pPr marL="422275" lvl="1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</a:pP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Kleinere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Schwankungen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werden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teilweise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de-DE" sz="12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geglättet</a:t>
            </a:r>
            <a:r>
              <a:rPr kumimoji="0" lang="en-US" altLang="de-DE" sz="12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de-DE" sz="12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pic>
        <p:nvPicPr>
          <p:cNvPr id="10" name="Grafik 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9A2CAF72-3F96-5D47-874E-19D419DC4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193164"/>
            <a:ext cx="5177790" cy="275717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EDE58D1-3C94-3462-DBED-F5FCBA9F40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2"/>
            <a:ext cx="20574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fld id="{45D25029-37DE-484F-BFE0-9B37AF2B26B8}" type="slidenum">
              <a:rPr 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58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E6A095-3A36-ADEB-4F05-694C761E6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391835" cy="17144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6C1B00B-0A0B-49AF-C5DA-FCE86A9FC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2" y="262647"/>
            <a:ext cx="3485178" cy="12183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00" dirty="0">
                <a:latin typeface="+mj-lt"/>
              </a:rPr>
              <a:t>4.2 </a:t>
            </a:r>
            <a:r>
              <a:rPr lang="en-US" sz="3000" dirty="0" err="1">
                <a:latin typeface="+mj-lt"/>
              </a:rPr>
              <a:t>Trendanalyse</a:t>
            </a:r>
            <a:endParaRPr lang="en-US" sz="3000" dirty="0">
              <a:latin typeface="+mj-l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AB69A34-39DF-5E27-C452-2BCA0E8093B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1351" y="2057400"/>
            <a:ext cx="3485179" cy="27098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+mn-lt"/>
              </a:rPr>
              <a:t>MSE vs. </a:t>
            </a:r>
            <a:r>
              <a:rPr lang="en-US" sz="1300" b="1" dirty="0" err="1">
                <a:latin typeface="+mn-lt"/>
              </a:rPr>
              <a:t>Trendvarianz</a:t>
            </a:r>
            <a:r>
              <a:rPr lang="en-US" sz="1300" b="1" dirty="0">
                <a:latin typeface="+mn-lt"/>
              </a:rPr>
              <a:t>: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>
                <a:latin typeface="+mn-lt"/>
              </a:rPr>
              <a:t>Mean Squared Error (MSE): </a:t>
            </a:r>
            <a:r>
              <a:rPr lang="en-US" sz="1300" b="1" dirty="0">
                <a:latin typeface="+mn-lt"/>
              </a:rPr>
              <a:t>136874.02</a:t>
            </a:r>
            <a:r>
              <a:rPr lang="en-US" sz="1300" dirty="0">
                <a:latin typeface="+mn-lt"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dirty="0" err="1">
                <a:latin typeface="+mn-lt"/>
              </a:rPr>
              <a:t>Quadratische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Varianz</a:t>
            </a:r>
            <a:r>
              <a:rPr lang="en-US" sz="1300" dirty="0">
                <a:latin typeface="+mn-lt"/>
              </a:rPr>
              <a:t> der </a:t>
            </a:r>
            <a:r>
              <a:rPr lang="en-US" sz="1300" dirty="0" err="1">
                <a:latin typeface="+mn-lt"/>
              </a:rPr>
              <a:t>Änderungen</a:t>
            </a:r>
            <a:r>
              <a:rPr lang="en-US" sz="1300" dirty="0">
                <a:latin typeface="+mn-lt"/>
              </a:rPr>
              <a:t>: </a:t>
            </a:r>
            <a:r>
              <a:rPr lang="en-US" sz="1300" b="1" dirty="0">
                <a:latin typeface="+mn-lt"/>
              </a:rPr>
              <a:t>22773843.70</a:t>
            </a:r>
            <a:r>
              <a:rPr lang="en-US" sz="1300" dirty="0">
                <a:latin typeface="+mn-lt"/>
              </a:rPr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b="1" dirty="0" err="1">
                <a:latin typeface="+mn-lt"/>
              </a:rPr>
              <a:t>Ergebnisse</a:t>
            </a:r>
            <a:r>
              <a:rPr lang="en-US" sz="1300" b="1" dirty="0">
                <a:latin typeface="+mn-lt"/>
              </a:rPr>
              <a:t>:</a:t>
            </a:r>
            <a:endParaRPr lang="en-US" sz="1300" dirty="0">
              <a:latin typeface="+mn-lt"/>
            </a:endParaRP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300" b="1" dirty="0">
                <a:latin typeface="+mn-lt"/>
              </a:rPr>
              <a:t>MSE &lt; </a:t>
            </a:r>
            <a:r>
              <a:rPr lang="en-US" sz="1300" b="1" dirty="0" err="1">
                <a:latin typeface="+mn-lt"/>
              </a:rPr>
              <a:t>Quadratische</a:t>
            </a:r>
            <a:r>
              <a:rPr lang="en-US" sz="1300" b="1" dirty="0">
                <a:latin typeface="+mn-lt"/>
              </a:rPr>
              <a:t> </a:t>
            </a:r>
            <a:r>
              <a:rPr lang="en-US" sz="1300" b="1" dirty="0" err="1">
                <a:latin typeface="+mn-lt"/>
              </a:rPr>
              <a:t>Varianz</a:t>
            </a:r>
            <a:r>
              <a:rPr lang="en-US" sz="1300" b="1" dirty="0">
                <a:latin typeface="+mn-lt"/>
              </a:rPr>
              <a:t>:</a:t>
            </a:r>
            <a:endParaRPr lang="en-US" sz="1300" dirty="0">
              <a:latin typeface="+mn-lt"/>
            </a:endParaRPr>
          </a:p>
          <a:p>
            <a:pPr marL="742950" lvl="1" indent="-228600" defTabSz="914400">
              <a:lnSpc>
                <a:spcPct val="90000"/>
              </a:lnSpc>
            </a:pPr>
            <a:r>
              <a:rPr lang="en-US" sz="1300" dirty="0">
                <a:latin typeface="+mn-lt"/>
              </a:rPr>
              <a:t>Das Modell </a:t>
            </a:r>
            <a:r>
              <a:rPr lang="en-US" sz="1300" dirty="0" err="1">
                <a:latin typeface="+mn-lt"/>
              </a:rPr>
              <a:t>erfasst</a:t>
            </a:r>
            <a:r>
              <a:rPr lang="en-US" sz="1300" dirty="0">
                <a:latin typeface="+mn-lt"/>
              </a:rPr>
              <a:t> den </a:t>
            </a:r>
            <a:r>
              <a:rPr lang="en-US" sz="1300" dirty="0" err="1">
                <a:latin typeface="+mn-lt"/>
              </a:rPr>
              <a:t>Gesamttrend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erfolgreich</a:t>
            </a:r>
            <a:r>
              <a:rPr lang="en-US" sz="1300" dirty="0">
                <a:latin typeface="+mn-lt"/>
              </a:rPr>
              <a:t>.</a:t>
            </a:r>
          </a:p>
          <a:p>
            <a:pPr marL="742950" lvl="1" indent="-228600" defTabSz="914400">
              <a:lnSpc>
                <a:spcPct val="90000"/>
              </a:lnSpc>
            </a:pPr>
            <a:r>
              <a:rPr lang="en-US" sz="1300" dirty="0">
                <a:latin typeface="+mn-lt"/>
              </a:rPr>
              <a:t>Die </a:t>
            </a:r>
            <a:r>
              <a:rPr lang="en-US" sz="1300" dirty="0" err="1">
                <a:latin typeface="+mn-lt"/>
              </a:rPr>
              <a:t>Vorhersagen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sind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stabil</a:t>
            </a:r>
            <a:r>
              <a:rPr lang="en-US" sz="1300" dirty="0">
                <a:latin typeface="+mn-lt"/>
              </a:rPr>
              <a:t> und robust </a:t>
            </a:r>
            <a:r>
              <a:rPr lang="en-US" sz="1300" dirty="0" err="1">
                <a:latin typeface="+mn-lt"/>
              </a:rPr>
              <a:t>gegen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kleine</a:t>
            </a:r>
            <a:r>
              <a:rPr lang="en-US" sz="1300" dirty="0">
                <a:latin typeface="+mn-lt"/>
              </a:rPr>
              <a:t> </a:t>
            </a:r>
            <a:r>
              <a:rPr lang="en-US" sz="1300" dirty="0" err="1">
                <a:latin typeface="+mn-lt"/>
              </a:rPr>
              <a:t>Abweichungen</a:t>
            </a:r>
            <a:r>
              <a:rPr lang="en-US" sz="1300" dirty="0">
                <a:latin typeface="+mn-lt"/>
              </a:rPr>
              <a:t>.</a:t>
            </a:r>
          </a:p>
          <a:p>
            <a:pPr marR="0" lvl="0" indent="-22860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de-DE" sz="13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5BC669C-B976-C044-A68B-B6C25377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858554" y="4767262"/>
            <a:ext cx="2477574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800" kern="1200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t>Referent_in ergänzen bitte | Folientitel in Kurzform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E177412-A3CD-3740-893B-209373EB73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49390" y="4767262"/>
            <a:ext cx="2400300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  <a:defRPr/>
            </a:pPr>
            <a:fld id="{45D25029-37DE-484F-BFE0-9B37AF2B26B8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  <a:defRPr/>
              </a:pPr>
              <a:t>46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B297D18-3035-0B27-E5CA-8E804E486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013" y="0"/>
            <a:ext cx="424098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D5744-54B3-8DFD-45A5-8F360CC9A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4131E411-02C4-C21F-79E9-323ED1B8A1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97200"/>
            <a:ext cx="7836557" cy="3420000"/>
          </a:xfrm>
        </p:spPr>
        <p:txBody>
          <a:bodyPr/>
          <a:lstStyle/>
          <a:p>
            <a:r>
              <a:rPr lang="de-DE" sz="1400" b="1" dirty="0"/>
              <a:t>Stärken: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Erfasst </a:t>
            </a:r>
            <a:r>
              <a:rPr lang="de-DE" sz="1400" b="1" dirty="0"/>
              <a:t>Langzeittrends</a:t>
            </a:r>
            <a:r>
              <a:rPr lang="de-DE" sz="1400" dirty="0"/>
              <a:t> gut.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Robust gegenüber </a:t>
            </a:r>
            <a:r>
              <a:rPr lang="de-DE" sz="1400" b="1" dirty="0"/>
              <a:t>kleinen Datenabweichungen</a:t>
            </a:r>
            <a:r>
              <a:rPr lang="de-DE" sz="1400" dirty="0"/>
              <a:t>.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Training mit adaptiver </a:t>
            </a:r>
            <a:r>
              <a:rPr lang="de-DE" sz="1400" dirty="0" err="1"/>
              <a:t>Lernrate</a:t>
            </a:r>
            <a:r>
              <a:rPr lang="de-DE" sz="1400" dirty="0"/>
              <a:t> und Early </a:t>
            </a:r>
            <a:r>
              <a:rPr lang="de-DE" sz="1400" dirty="0" err="1"/>
              <a:t>Stopping</a:t>
            </a:r>
            <a:r>
              <a:rPr lang="de-DE" sz="1400" dirty="0"/>
              <a:t> verbessert Effizienz.</a:t>
            </a:r>
          </a:p>
          <a:p>
            <a:r>
              <a:rPr lang="de-DE" sz="1400" b="1" dirty="0"/>
              <a:t>Schwächen:</a:t>
            </a:r>
            <a:endParaRPr lang="de-DE" sz="1400" dirty="0"/>
          </a:p>
          <a:p>
            <a:pPr marL="285750" indent="-285750">
              <a:buFontTx/>
              <a:buChar char="-"/>
            </a:pPr>
            <a:r>
              <a:rPr lang="de-DE" sz="1400" b="1" dirty="0"/>
              <a:t>Kurzfristige Schwankungen</a:t>
            </a:r>
            <a:r>
              <a:rPr lang="de-DE" sz="1400" dirty="0"/>
              <a:t> werden weniger gut erfasst.</a:t>
            </a:r>
          </a:p>
          <a:p>
            <a:pPr marL="285750" indent="-285750">
              <a:buFontTx/>
              <a:buChar char="-"/>
            </a:pPr>
            <a:r>
              <a:rPr lang="de-DE" sz="1400" dirty="0"/>
              <a:t>Das Modell neigt dazu, extrem schnelle Preisspitzen zu glätten.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B145D7B-D899-B6ED-27A7-36AFA0D25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4.3 </a:t>
            </a:r>
            <a:r>
              <a:rPr lang="en-US" sz="2400" dirty="0" err="1">
                <a:latin typeface="+mn-lt"/>
              </a:rPr>
              <a:t>Stärken</a:t>
            </a:r>
            <a:r>
              <a:rPr lang="en-US" sz="2400" dirty="0">
                <a:latin typeface="+mn-lt"/>
              </a:rPr>
              <a:t> und </a:t>
            </a:r>
            <a:r>
              <a:rPr lang="en-US" sz="2400" dirty="0" err="1">
                <a:latin typeface="+mn-lt"/>
              </a:rPr>
              <a:t>Schwächen</a:t>
            </a:r>
            <a:r>
              <a:rPr lang="en-US" sz="2400" dirty="0">
                <a:latin typeface="+mn-lt"/>
              </a:rPr>
              <a:t> des </a:t>
            </a:r>
            <a:r>
              <a:rPr lang="en-US" sz="2400" dirty="0" err="1">
                <a:latin typeface="+mn-lt"/>
              </a:rPr>
              <a:t>Modells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1ACB1D-9168-81C4-F1D0-66E3457CD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61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CC05B-CFA9-FBC0-44EA-1FB8E990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F0E4AE-792D-4BBF-6DC8-6644F865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4.4 </a:t>
            </a:r>
            <a:r>
              <a:rPr lang="en-US" sz="2400" dirty="0" err="1">
                <a:latin typeface="+mn-lt"/>
              </a:rPr>
              <a:t>Analyse</a:t>
            </a:r>
            <a:r>
              <a:rPr lang="en-US" sz="2400" dirty="0">
                <a:latin typeface="+mn-lt"/>
              </a:rPr>
              <a:t> der </a:t>
            </a:r>
            <a:r>
              <a:rPr lang="en-US" sz="2400" dirty="0" err="1">
                <a:latin typeface="+mn-lt"/>
              </a:rPr>
              <a:t>Modellkomplexität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5BE61F-2E3B-7C41-F2DD-CEFD457F7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850A9F4-2B48-28FA-AB5F-7C9D3FEDB4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3337" y="467969"/>
            <a:ext cx="793732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Modelle mit geringer Komplexität (z. B. ein Residual Block) zeigten niedrigere Validierungsverluste.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Komplexere Modelle mit mehreren Attention- und Residual-Layern waren anfälliger für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Eine Erhöhung der Komplexität führt nicht immer zu besseren Ergebnissen.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Schlussfolgerung: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Eine bewusste Balance zwischen Modellkomplexität und Datenmenge ist entscheidend – ganz im Sinne des </a:t>
            </a:r>
            <a:r>
              <a:rPr kumimoji="0" lang="de-DE" altLang="de-DE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KISS-Prinzips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(Keep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Simple</a:t>
            </a:r>
            <a:r>
              <a:rPr lang="de-DE" altLang="de-DE" sz="1400" dirty="0">
                <a:latin typeface="Arial" panose="020B0604020202020204" pitchFamily="34" charset="0"/>
              </a:rPr>
              <a:t> and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Stupid). </a:t>
            </a:r>
          </a:p>
        </p:txBody>
      </p:sp>
      <p:pic>
        <p:nvPicPr>
          <p:cNvPr id="11" name="Grafik 10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3BF6F762-5EC8-CA51-215D-0647FD491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0" y="2528846"/>
            <a:ext cx="3659811" cy="197507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C3D0B35-6716-B41B-5193-48127F99CAB7}"/>
              </a:ext>
            </a:extLst>
          </p:cNvPr>
          <p:cNvSpPr txBox="1"/>
          <p:nvPr/>
        </p:nvSpPr>
        <p:spPr>
          <a:xfrm>
            <a:off x="1820636" y="2313136"/>
            <a:ext cx="21553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1xResidualBlock</a:t>
            </a:r>
            <a:endParaRPr lang="de-DE" sz="14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327C1F1-92AF-E132-DA47-FFA113376D83}"/>
              </a:ext>
            </a:extLst>
          </p:cNvPr>
          <p:cNvSpPr txBox="1"/>
          <p:nvPr/>
        </p:nvSpPr>
        <p:spPr>
          <a:xfrm>
            <a:off x="5480447" y="2313135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/>
              <a:t>NxAttention</a:t>
            </a:r>
            <a:r>
              <a:rPr lang="en-GB" sz="1400" dirty="0"/>
              <a:t> und </a:t>
            </a:r>
            <a:r>
              <a:rPr lang="en-GB" sz="1400" dirty="0" err="1"/>
              <a:t>NxResidual</a:t>
            </a:r>
            <a:endParaRPr lang="de-DE" sz="1400" dirty="0"/>
          </a:p>
        </p:txBody>
      </p:sp>
      <p:pic>
        <p:nvPicPr>
          <p:cNvPr id="18" name="Grafik 17" descr="Ein Bild, das Text, Reihe, Diagramm, Screenshot enthält.&#10;&#10;Automatisch generierte Beschreibung">
            <a:extLst>
              <a:ext uri="{FF2B5EF4-FFF2-40B4-BE49-F238E27FC236}">
                <a16:creationId xmlns:a16="http://schemas.microsoft.com/office/drawing/2014/main" id="{CB6BB7F8-6A1E-A4D2-46DC-B8CFA2A5F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9" y="2626226"/>
            <a:ext cx="3454400" cy="183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0E4D2-0CBB-E852-D6C1-9070CF1AD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22A5439-AF5E-D87A-E286-955A2186F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0800" y="1615267"/>
            <a:ext cx="7836557" cy="3420000"/>
          </a:xfrm>
        </p:spPr>
        <p:txBody>
          <a:bodyPr/>
          <a:lstStyle/>
          <a:p>
            <a:r>
              <a:rPr lang="de-DE" sz="1400" b="1" dirty="0"/>
              <a:t>Zusammenfassung: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Das Modell zeigt gute Ergebnisse bei der Erkennung von Preistrends.</a:t>
            </a:r>
          </a:p>
          <a:p>
            <a:pPr marL="171450" indent="-171450">
              <a:buFontTx/>
              <a:buChar char="-"/>
            </a:pPr>
            <a:r>
              <a:rPr lang="de-DE" sz="1400" b="1" dirty="0"/>
              <a:t>Niedriger MSE</a:t>
            </a:r>
            <a:r>
              <a:rPr lang="de-DE" sz="1400" dirty="0"/>
              <a:t> zeigt, dass es für langfristige Vorhersagen geeignet ist.</a:t>
            </a:r>
          </a:p>
          <a:p>
            <a:r>
              <a:rPr lang="de-DE" sz="1400" b="1" dirty="0"/>
              <a:t>Ausblick: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Erweiterung um zusätzliche Features (z. B. Sentiment-Daten).</a:t>
            </a:r>
          </a:p>
          <a:p>
            <a:pPr marL="171450" indent="-171450">
              <a:buFontTx/>
              <a:buChar char="-"/>
            </a:pPr>
            <a:r>
              <a:rPr lang="de-DE" sz="1400" dirty="0"/>
              <a:t>Anpassung der Architektur für bessere Erfassung kurzfristiger Änderungen.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CCDFF45E-D913-A3A1-FD23-2EE66030E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4.5 </a:t>
            </a:r>
            <a:r>
              <a:rPr lang="en-US" sz="2400" dirty="0" err="1">
                <a:latin typeface="+mn-lt"/>
              </a:rPr>
              <a:t>Fazit</a:t>
            </a:r>
            <a:r>
              <a:rPr lang="en-US" sz="2400" dirty="0">
                <a:latin typeface="+mn-lt"/>
              </a:rPr>
              <a:t> und </a:t>
            </a:r>
            <a:r>
              <a:rPr lang="en-US" sz="2400" dirty="0" err="1">
                <a:latin typeface="+mn-lt"/>
              </a:rPr>
              <a:t>Ausblick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6165052-6E32-2967-8A92-3D17B4C7C7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236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273843"/>
            <a:ext cx="8375585" cy="1566988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FB7F246-5050-F497-C3C7-C950711F4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440116"/>
            <a:ext cx="2743200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400" dirty="0">
                <a:latin typeface="+mn-lt"/>
              </a:rPr>
              <a:t>1.2. Trading </a:t>
            </a:r>
            <a:r>
              <a:rPr lang="en-US" sz="2400" dirty="0" err="1">
                <a:latin typeface="+mn-lt"/>
              </a:rPr>
              <a:t>Signale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berechnen</a:t>
            </a:r>
            <a:endParaRPr lang="en-US" sz="2400" dirty="0">
              <a:latin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79330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182656" y="1050479"/>
            <a:ext cx="10972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09A0D490-538E-E0C3-08B3-CF3C90E34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7579" y="440116"/>
            <a:ext cx="4580057" cy="12344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K-Lines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mergen</a:t>
            </a:r>
            <a:r>
              <a:rPr lang="en-US" sz="1400" dirty="0">
                <a:latin typeface="+mn-lt"/>
              </a:rPr>
              <a:t> da die </a:t>
            </a:r>
            <a:r>
              <a:rPr lang="en-US" sz="1400" dirty="0" err="1">
                <a:latin typeface="+mn-lt"/>
              </a:rPr>
              <a:t>daten</a:t>
            </a:r>
            <a:r>
              <a:rPr lang="en-US" sz="1400" dirty="0">
                <a:latin typeface="+mn-lt"/>
              </a:rPr>
              <a:t> für </a:t>
            </a:r>
            <a:r>
              <a:rPr lang="en-US" sz="1400" dirty="0" err="1">
                <a:latin typeface="+mn-lt"/>
              </a:rPr>
              <a:t>jeden</a:t>
            </a:r>
            <a:r>
              <a:rPr lang="en-US" sz="1400" dirty="0">
                <a:latin typeface="+mn-lt"/>
              </a:rPr>
              <a:t> Tag </a:t>
            </a:r>
            <a:r>
              <a:rPr lang="en-US" sz="1400" dirty="0" err="1">
                <a:latin typeface="+mn-lt"/>
              </a:rPr>
              <a:t>einzeln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gespeichert</a:t>
            </a:r>
            <a:r>
              <a:rPr lang="en-US" sz="1400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werden</a:t>
            </a:r>
            <a:endParaRPr lang="en-US" sz="1400" dirty="0">
              <a:latin typeface="+mn-lt"/>
            </a:endParaRPr>
          </a:p>
          <a:p>
            <a:pPr marL="34290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Trading </a:t>
            </a:r>
            <a:r>
              <a:rPr lang="en-US" sz="1400" b="1" dirty="0" err="1">
                <a:latin typeface="+mn-lt"/>
              </a:rPr>
              <a:t>Signale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dirty="0" err="1">
                <a:latin typeface="+mn-lt"/>
              </a:rPr>
              <a:t>errechnen</a:t>
            </a:r>
            <a:r>
              <a:rPr lang="en-US" sz="1400" dirty="0">
                <a:latin typeface="+mn-lt"/>
              </a:rPr>
              <a:t> für die </a:t>
            </a:r>
            <a:r>
              <a:rPr lang="en-US" sz="1400" dirty="0" err="1">
                <a:latin typeface="+mn-lt"/>
              </a:rPr>
              <a:t>Daten</a:t>
            </a:r>
            <a:endParaRPr lang="en-US" sz="1400" dirty="0">
              <a:latin typeface="+mn-lt"/>
            </a:endParaRPr>
          </a:p>
        </p:txBody>
      </p:sp>
      <p:pic>
        <p:nvPicPr>
          <p:cNvPr id="10" name="Inhaltsplatzhalter 6">
            <a:extLst>
              <a:ext uri="{FF2B5EF4-FFF2-40B4-BE49-F238E27FC236}">
                <a16:creationId xmlns:a16="http://schemas.microsoft.com/office/drawing/2014/main" id="{7FE5558C-A86C-E30D-78D9-E7F34A919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45" y="2047047"/>
            <a:ext cx="4044515" cy="261289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E92D86-19BC-0682-8C8E-1183AFC9B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085" y="2457721"/>
            <a:ext cx="4142312" cy="1791549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62144C-2439-142D-B749-28A545D9DA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457950" y="4767262"/>
            <a:ext cx="2059686" cy="2738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Aft>
                <a:spcPts val="600"/>
              </a:spcAft>
            </a:pPr>
            <a:fld id="{45D25029-37DE-484F-BFE0-9B37AF2B26B8}" type="slidenum"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pPr algn="r" defTabSz="91440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20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659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5">
            <a:extLst>
              <a:ext uri="{FF2B5EF4-FFF2-40B4-BE49-F238E27FC236}">
                <a16:creationId xmlns:a16="http://schemas.microsoft.com/office/drawing/2014/main" id="{89372809-99AC-43F8-88D8-0309BB5653F1}"/>
              </a:ext>
            </a:extLst>
          </p:cNvPr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FF2ADB3B-6CC0-435F-A69C-C02541A7B71C}"/>
              </a:ext>
            </a:extLst>
          </p:cNvPr>
          <p:cNvSpPr>
            <a:spLocks/>
          </p:cNvSpPr>
          <p:nvPr/>
        </p:nvSpPr>
        <p:spPr>
          <a:xfrm>
            <a:off x="0" y="-2250"/>
            <a:ext cx="9144000" cy="2574000"/>
          </a:xfrm>
          <a:prstGeom prst="rect">
            <a:avLst/>
          </a:prstGeom>
          <a:solidFill>
            <a:schemeClr val="accent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Latn-C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2D873D4-E197-0443-88DC-D02E3995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33510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9F546CF4-D695-4960-945A-44C1797CB95E}"/>
              </a:ext>
            </a:extLst>
          </p:cNvPr>
          <p:cNvSpPr txBox="1"/>
          <p:nvPr/>
        </p:nvSpPr>
        <p:spPr>
          <a:xfrm>
            <a:off x="3751914" y="3691292"/>
            <a:ext cx="3671999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100"/>
              </a:lnSpc>
            </a:pPr>
            <a:r>
              <a:rPr lang="de-DE" dirty="0" err="1">
                <a:latin typeface="HTWBerlin Office" panose="02000000000000000000" pitchFamily="2" charset="0"/>
              </a:rPr>
              <a:t>www.htw-berlin.de</a:t>
            </a:r>
            <a:endParaRPr lang="de-DE" dirty="0">
              <a:latin typeface="HTWBerlin Offic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2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24F6A53-3EB2-3B61-1675-3C0C511CF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316" y="806706"/>
            <a:ext cx="5470185" cy="4060393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ED1E1E9-0D6C-B3B1-35B7-ED1A9F504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2.2 </a:t>
            </a:r>
            <a:r>
              <a:rPr lang="en-US" sz="2400" dirty="0" err="1">
                <a:latin typeface="+mn-lt"/>
              </a:rPr>
              <a:t>Visulisierung</a:t>
            </a:r>
            <a:r>
              <a:rPr lang="en-US" sz="2400" dirty="0">
                <a:latin typeface="+mn-lt"/>
              </a:rPr>
              <a:t> der </a:t>
            </a:r>
            <a:r>
              <a:rPr lang="en-US" sz="2400" dirty="0" err="1">
                <a:latin typeface="+mn-lt"/>
              </a:rPr>
              <a:t>Daten</a:t>
            </a:r>
            <a:r>
              <a:rPr lang="en-US" sz="2400" dirty="0">
                <a:latin typeface="+mn-lt"/>
              </a:rPr>
              <a:t> und </a:t>
            </a:r>
            <a:r>
              <a:rPr lang="en-US" sz="2400" dirty="0" err="1">
                <a:latin typeface="+mn-lt"/>
              </a:rPr>
              <a:t>Traiding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Signale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AA55AC-DEBB-19BE-8821-2DC6C57883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3A2584-FF84-4CEC-0215-6BA55626FDAD}"/>
              </a:ext>
            </a:extLst>
          </p:cNvPr>
          <p:cNvSpPr txBox="1"/>
          <p:nvPr/>
        </p:nvSpPr>
        <p:spPr>
          <a:xfrm>
            <a:off x="47296" y="2320652"/>
            <a:ext cx="2497709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79425" lvl="1" indent="-228600" defTabSz="914400">
              <a:lnSpc>
                <a:spcPct val="90000"/>
              </a:lnSpc>
            </a:pPr>
            <a:r>
              <a:rPr lang="en-US" sz="1800" b="1" dirty="0">
                <a:latin typeface="+mn-lt"/>
              </a:rPr>
              <a:t>29</a:t>
            </a:r>
            <a:r>
              <a:rPr lang="en-US" b="1" dirty="0"/>
              <a:t>3</a:t>
            </a:r>
            <a:r>
              <a:rPr lang="en-US" sz="1800" b="1" dirty="0">
                <a:latin typeface="+mn-lt"/>
              </a:rPr>
              <a:t>.200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Datensätze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im</a:t>
            </a:r>
            <a:r>
              <a:rPr lang="en-US" sz="1800" dirty="0">
                <a:latin typeface="+mn-lt"/>
              </a:rPr>
              <a:t> </a:t>
            </a:r>
            <a:r>
              <a:rPr lang="en-US" sz="1800" dirty="0" err="1">
                <a:latin typeface="+mn-lt"/>
              </a:rPr>
              <a:t>Dataframe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901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14798F4-0F1F-38C8-38E0-60B8F53A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000" y="997200"/>
            <a:ext cx="3660525" cy="3420000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GB" sz="1500" dirty="0"/>
              <a:t>Um </a:t>
            </a:r>
            <a:r>
              <a:rPr lang="en-GB" sz="1500" dirty="0" err="1"/>
              <a:t>späteres</a:t>
            </a:r>
            <a:r>
              <a:rPr lang="en-GB" sz="1500" dirty="0"/>
              <a:t> </a:t>
            </a:r>
            <a:r>
              <a:rPr lang="en-GB" sz="1500" b="1" dirty="0"/>
              <a:t>Overfitting</a:t>
            </a:r>
            <a:r>
              <a:rPr lang="en-GB" sz="1500" dirty="0"/>
              <a:t> </a:t>
            </a:r>
            <a:r>
              <a:rPr lang="en-GB" sz="1500" dirty="0" err="1"/>
              <a:t>zu</a:t>
            </a:r>
            <a:r>
              <a:rPr lang="en-GB" sz="1500" dirty="0"/>
              <a:t> </a:t>
            </a:r>
            <a:r>
              <a:rPr lang="en-GB" sz="1500" dirty="0" err="1"/>
              <a:t>vermeiden</a:t>
            </a:r>
            <a:endParaRPr lang="en-GB" sz="1500" dirty="0"/>
          </a:p>
          <a:p>
            <a:pPr marL="342900" indent="-342900">
              <a:buFontTx/>
              <a:buChar char="-"/>
            </a:pPr>
            <a:r>
              <a:rPr lang="en-GB" sz="1500" dirty="0" err="1"/>
              <a:t>Entscheidung</a:t>
            </a:r>
            <a:r>
              <a:rPr lang="en-GB" sz="1500" dirty="0"/>
              <a:t> auf die </a:t>
            </a:r>
            <a:r>
              <a:rPr lang="en-GB" sz="1500" b="1" dirty="0"/>
              <a:t>Features</a:t>
            </a:r>
            <a:r>
              <a:rPr lang="en-GB" sz="1500" dirty="0"/>
              <a:t>:</a:t>
            </a:r>
            <a:br>
              <a:rPr lang="en-GB" sz="1500" dirty="0"/>
            </a:br>
            <a:r>
              <a:rPr lang="it-IT" sz="1500" dirty="0"/>
              <a:t>SMA_50, SMA_200, EMA_50, EMA_200, </a:t>
            </a:r>
            <a:r>
              <a:rPr lang="it-IT" sz="1500" dirty="0" err="1"/>
              <a:t>MACD_Signal</a:t>
            </a:r>
            <a:endParaRPr lang="it-IT" sz="1500" dirty="0"/>
          </a:p>
          <a:p>
            <a:pPr marL="285750" indent="-285750">
              <a:buFontTx/>
              <a:buChar char="-"/>
            </a:pPr>
            <a:r>
              <a:rPr lang="it-IT" sz="1500" b="1" dirty="0" err="1"/>
              <a:t>Hohe</a:t>
            </a:r>
            <a:r>
              <a:rPr lang="it-IT" sz="1500" b="1" dirty="0"/>
              <a:t> </a:t>
            </a:r>
            <a:r>
              <a:rPr lang="it-IT" sz="1500" b="1" dirty="0" err="1"/>
              <a:t>Korrelation</a:t>
            </a:r>
            <a:r>
              <a:rPr lang="it-IT" sz="1500" b="1" dirty="0"/>
              <a:t> </a:t>
            </a:r>
            <a:r>
              <a:rPr lang="it-IT" sz="1500" b="1" dirty="0" err="1"/>
              <a:t>mit</a:t>
            </a:r>
            <a:r>
              <a:rPr lang="it-IT" sz="1500" b="1" dirty="0"/>
              <a:t> ‘Close’</a:t>
            </a:r>
            <a:r>
              <a:rPr lang="it-IT" sz="1500" dirty="0"/>
              <a:t>: Die </a:t>
            </a:r>
            <a:r>
              <a:rPr lang="it-IT" sz="1500" dirty="0" err="1"/>
              <a:t>ausgewählten</a:t>
            </a:r>
            <a:r>
              <a:rPr lang="it-IT" sz="1500" dirty="0"/>
              <a:t> </a:t>
            </a:r>
            <a:r>
              <a:rPr lang="it-IT" sz="1500" dirty="0" err="1"/>
              <a:t>Indikatoren</a:t>
            </a:r>
            <a:r>
              <a:rPr lang="it-IT" sz="1500" dirty="0"/>
              <a:t> </a:t>
            </a:r>
            <a:r>
              <a:rPr lang="it-IT" sz="1500" dirty="0" err="1"/>
              <a:t>stehen</a:t>
            </a:r>
            <a:r>
              <a:rPr lang="it-IT" sz="1500" dirty="0"/>
              <a:t> in </a:t>
            </a:r>
            <a:r>
              <a:rPr lang="it-IT" sz="1500" dirty="0" err="1"/>
              <a:t>starkem</a:t>
            </a:r>
            <a:r>
              <a:rPr lang="it-IT" sz="1500" dirty="0"/>
              <a:t> </a:t>
            </a:r>
            <a:r>
              <a:rPr lang="it-IT" sz="1500" dirty="0" err="1"/>
              <a:t>Zusammenhang</a:t>
            </a:r>
            <a:r>
              <a:rPr lang="it-IT" sz="1500" dirty="0"/>
              <a:t> </a:t>
            </a:r>
            <a:r>
              <a:rPr lang="it-IT" sz="1500" dirty="0" err="1"/>
              <a:t>mit</a:t>
            </a:r>
            <a:r>
              <a:rPr lang="it-IT" sz="1500" dirty="0"/>
              <a:t> dem </a:t>
            </a:r>
            <a:r>
              <a:rPr lang="it-IT" sz="1500" dirty="0" err="1"/>
              <a:t>Schlusskurs</a:t>
            </a:r>
            <a:endParaRPr lang="it-IT" sz="1500" dirty="0"/>
          </a:p>
          <a:p>
            <a:pPr marL="285750" indent="-285750">
              <a:buFontTx/>
              <a:buChar char="-"/>
            </a:pPr>
            <a:r>
              <a:rPr lang="it-IT" sz="1500" dirty="0" err="1"/>
              <a:t>Abdeckung</a:t>
            </a:r>
            <a:r>
              <a:rPr lang="it-IT" sz="1500" dirty="0"/>
              <a:t> von </a:t>
            </a:r>
            <a:r>
              <a:rPr lang="it-IT" sz="1500" b="1" dirty="0"/>
              <a:t>Trends</a:t>
            </a:r>
            <a:r>
              <a:rPr lang="it-IT" sz="1500" dirty="0"/>
              <a:t> und </a:t>
            </a:r>
            <a:r>
              <a:rPr lang="it-IT" sz="1500" b="1" dirty="0"/>
              <a:t>Momentum</a:t>
            </a:r>
            <a:r>
              <a:rPr lang="it-IT" sz="1500" dirty="0"/>
              <a:t>: SMA/EMA </a:t>
            </a:r>
            <a:r>
              <a:rPr lang="it-IT" sz="1500" dirty="0" err="1"/>
              <a:t>erfassen</a:t>
            </a:r>
            <a:r>
              <a:rPr lang="it-IT" sz="1500" dirty="0"/>
              <a:t> Trends, </a:t>
            </a:r>
            <a:r>
              <a:rPr lang="it-IT" sz="1500" dirty="0" err="1"/>
              <a:t>MACD_Signal</a:t>
            </a:r>
            <a:r>
              <a:rPr lang="it-IT" sz="1500" dirty="0"/>
              <a:t> </a:t>
            </a:r>
            <a:r>
              <a:rPr lang="it-IT" sz="1500" dirty="0" err="1"/>
              <a:t>zeigt</a:t>
            </a:r>
            <a:r>
              <a:rPr lang="it-IT" sz="1500" dirty="0"/>
              <a:t> </a:t>
            </a:r>
            <a:r>
              <a:rPr lang="it-IT" sz="1500" dirty="0" err="1"/>
              <a:t>Momentumänderungen</a:t>
            </a:r>
            <a:endParaRPr lang="it-IT" sz="1500" dirty="0"/>
          </a:p>
          <a:p>
            <a:pPr marL="285750" indent="-285750">
              <a:buFontTx/>
              <a:buChar char="-"/>
            </a:pPr>
            <a:endParaRPr lang="it-IT" sz="1500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45647D1-480A-D52A-A443-4AC31B59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305147"/>
            <a:ext cx="7524750" cy="408253"/>
          </a:xfrm>
        </p:spPr>
        <p:txBody>
          <a:bodyPr/>
          <a:lstStyle/>
          <a:p>
            <a:r>
              <a:rPr lang="en-US" sz="2400" dirty="0">
                <a:latin typeface="+mn-lt"/>
              </a:rPr>
              <a:t>2.2 </a:t>
            </a:r>
            <a:r>
              <a:rPr lang="en-US" sz="2400" dirty="0" err="1">
                <a:latin typeface="+mn-lt"/>
              </a:rPr>
              <a:t>Korrelationsmatrix</a:t>
            </a:r>
            <a:endParaRPr lang="de-DE" sz="2400" dirty="0">
              <a:latin typeface="+mn-lt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555F38-9719-A813-B974-F3DBACDDA0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A65CBC2-AA97-BEC7-030B-37C324436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459" y="207319"/>
            <a:ext cx="4572042" cy="42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031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BB49B-B06B-F015-BC59-447CD6FC5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0841B0-83EB-36E0-2584-7EA6F32B8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8734880" cy="436017"/>
          </a:xfrm>
        </p:spPr>
        <p:txBody>
          <a:bodyPr/>
          <a:lstStyle/>
          <a:p>
            <a:r>
              <a:rPr lang="de-DE" sz="3200" dirty="0"/>
              <a:t>2. Modellarchitekturen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CD5BA48-73E6-0CB6-DA8D-4CF9DE13D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30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8516-41B4-B8BD-B8C1-878293367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CA9BD9-9EB4-42CF-AECF-B1D423C7F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49" y="1011286"/>
            <a:ext cx="8734880" cy="872034"/>
          </a:xfrm>
        </p:spPr>
        <p:txBody>
          <a:bodyPr/>
          <a:lstStyle/>
          <a:p>
            <a:r>
              <a:rPr lang="en-GB" sz="3200" dirty="0"/>
              <a:t>Experiment 1: </a:t>
            </a:r>
            <a:r>
              <a:rPr lang="de-DE" sz="3200" dirty="0">
                <a:latin typeface="+mn-lt"/>
              </a:rPr>
              <a:t>Basismodell: Multi-Input-LSTM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23F259-BCFA-A789-ED78-0E33BAC0A7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D25029-37DE-484F-BFE0-9B37AF2B26B8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615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HTW Berlin">
      <a:dk1>
        <a:srgbClr val="000000"/>
      </a:dk1>
      <a:lt1>
        <a:srgbClr val="FFFFFF"/>
      </a:lt1>
      <a:dk2>
        <a:srgbClr val="404040"/>
      </a:dk2>
      <a:lt2>
        <a:srgbClr val="E3F1CC"/>
      </a:lt2>
      <a:accent1>
        <a:srgbClr val="76B900"/>
      </a:accent1>
      <a:accent2>
        <a:srgbClr val="588B00"/>
      </a:accent2>
      <a:accent3>
        <a:srgbClr val="355300"/>
      </a:accent3>
      <a:accent4>
        <a:srgbClr val="243800"/>
      </a:accent4>
      <a:accent5>
        <a:srgbClr val="0082D1"/>
      </a:accent5>
      <a:accent6>
        <a:srgbClr val="FF5F00"/>
      </a:accent6>
      <a:hlink>
        <a:srgbClr val="000000"/>
      </a:hlink>
      <a:folHlink>
        <a:srgbClr val="243800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1179</Words>
  <Application>Microsoft Office PowerPoint</Application>
  <PresentationFormat>Bildschirmpräsentation (16:9)</PresentationFormat>
  <Paragraphs>220</Paragraphs>
  <Slides>51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5" baseType="lpstr">
      <vt:lpstr>Calibri</vt:lpstr>
      <vt:lpstr>Arial</vt:lpstr>
      <vt:lpstr>HTWBerlin Office</vt:lpstr>
      <vt:lpstr>Office</vt:lpstr>
      <vt:lpstr>LSTM Modelle mit ResidualBlocks und Attention Layers</vt:lpstr>
      <vt:lpstr>Gliederung</vt:lpstr>
      <vt:lpstr>Datenverarbeitung</vt:lpstr>
      <vt:lpstr>1.1 Daten-Download und Vorbereitung </vt:lpstr>
      <vt:lpstr>1.2. Trading Signale berechnen</vt:lpstr>
      <vt:lpstr>2.2 Visulisierung der Daten und Traiding Signale</vt:lpstr>
      <vt:lpstr>2.2 Korrelationsmatrix</vt:lpstr>
      <vt:lpstr>2. Modellarchitekturen</vt:lpstr>
      <vt:lpstr>Experiment 1: Basismodell: Multi-Input-LSTM</vt:lpstr>
      <vt:lpstr>2.1 Basismodell: Multi-Input-LSTM </vt:lpstr>
      <vt:lpstr>2.1 Basismodell: Multi-Input-LSTM Price Prediction </vt:lpstr>
      <vt:lpstr>2.1 Basismodell: Multi-Input-LSTM           Train &amp; Validation Loss </vt:lpstr>
      <vt:lpstr>Experiment 2: ResidualBlocks</vt:lpstr>
      <vt:lpstr>2.2 Erweiterung: Residual Blocks </vt:lpstr>
      <vt:lpstr>2.2 Erweiterung: MultiInputLST – 1xResidualBlock </vt:lpstr>
      <vt:lpstr>2.2 Erweiterung: MultiInputLST – 1xResidualBlock           Price Prediction </vt:lpstr>
      <vt:lpstr>3.2 Erweiterung: MultiInputLST – 1xResidualBlock           Train &amp; Validation Loss </vt:lpstr>
      <vt:lpstr>2.2 Erweiterung: MultiInputLST – NxResidualBlock </vt:lpstr>
      <vt:lpstr>2.2 Erweiterung: MultiInputLST – NxResidualBlock  Price Prediction </vt:lpstr>
      <vt:lpstr>2.2 Erweiterung: MultiInputLST – NxResidualBlock Train &amp; Validation Loss </vt:lpstr>
      <vt:lpstr>2.2 Erweiterung: MultiInputLST – ResidualBlocks Zwischenfazit: Welches Ergebnis ist das beste?</vt:lpstr>
      <vt:lpstr>Experiment 3: ResidualBlocks und Attention Layers</vt:lpstr>
      <vt:lpstr>2.3 Erweiterung: Attention Layer </vt:lpstr>
      <vt:lpstr>2.3 Erweiterung: MultiInputLST – 1xResidualBlock and 1xAttention </vt:lpstr>
      <vt:lpstr>2.3 Erweiterung: MultiInputLST – 1xResidualBlock and 1xAttention Price Prediction </vt:lpstr>
      <vt:lpstr>2.3 Erweiterung: MultiInputLST – 1xResidualBlock and 1xAttention Train &amp; Validation Loss </vt:lpstr>
      <vt:lpstr>2.3 Erweiterung: MultiInputLST – NxResidualBlock and 1xAttention </vt:lpstr>
      <vt:lpstr>2.3 Erweiterung: MultiInputLST – NxResidualBlock and 1xAttention Price Prediction </vt:lpstr>
      <vt:lpstr>2.3 Erweiterung: MultiInputLST – NxResidualBlock and 1xAttention Train &amp; Validation Loss </vt:lpstr>
      <vt:lpstr>2.3 Erweiterung: MultiInputLST – NxResidualBlock and NxAttention </vt:lpstr>
      <vt:lpstr>2.3 Erweiterung: MultiInputLST – NxResidualBlock and NxAttention Price Prediction </vt:lpstr>
      <vt:lpstr>2.3 Erweiterung: MultiInputLST – NxResidualBlock and NxAttention Train &amp; Validation Loss </vt:lpstr>
      <vt:lpstr>2.3 Erweiterung: MultiInputLST – NxAttention and NxResidualBlock </vt:lpstr>
      <vt:lpstr>2.3 Erweiterung: MultiInputLST – NxAttention and NxResidualBlock Price Prediction </vt:lpstr>
      <vt:lpstr>2.3 Erweiterung: MultiInputLST – NxAttention and NxResidualBlock Train &amp; Validation Loss </vt:lpstr>
      <vt:lpstr>2.3 Erweiterung: MultiInputLST – NxAttention and 1xResidualBlock </vt:lpstr>
      <vt:lpstr>2.3 Erweiterung: MultiInputLST – NxAttention and 1xResidualBlock Price Prediction </vt:lpstr>
      <vt:lpstr>2.3 Erweiterung: MultiInputLST – NxAttention and 1xResidualBlock Train &amp; Validation Loss </vt:lpstr>
      <vt:lpstr>2.3 Erweiterung: MultiInputLST – ResidualBlocks und Attention Layer Zwischenfazit: Welches Ergebnis ist das beste?</vt:lpstr>
      <vt:lpstr>2.3 Erweiterung: MultiInputLST – ResidualBlocks und Attention Layer Zwischenfazit: Welches Ergebnis ist das beste?</vt:lpstr>
      <vt:lpstr>3. Training und Optimierung</vt:lpstr>
      <vt:lpstr>3.1 Trainingsprozess</vt:lpstr>
      <vt:lpstr>3.2 Optimierungsstrategie</vt:lpstr>
      <vt:lpstr>4. Evaluation </vt:lpstr>
      <vt:lpstr>4.1 Evaluation auf neue Daten</vt:lpstr>
      <vt:lpstr>4.2 Trendanalyse</vt:lpstr>
      <vt:lpstr>4.3 Stärken und Schwächen des Modells</vt:lpstr>
      <vt:lpstr>4.4 Analyse der Modellkomplexität</vt:lpstr>
      <vt:lpstr>4.5 Fazit und Ausblick</vt:lpstr>
      <vt:lpstr>Vielen Dank.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HTW Berlin | Kommunikation</dc:creator>
  <cp:lastModifiedBy>Max Ruffo</cp:lastModifiedBy>
  <cp:revision>209</cp:revision>
  <cp:lastPrinted>2020-05-04T10:23:07Z</cp:lastPrinted>
  <dcterms:created xsi:type="dcterms:W3CDTF">2020-04-29T09:21:43Z</dcterms:created>
  <dcterms:modified xsi:type="dcterms:W3CDTF">2024-11-29T20:11:31Z</dcterms:modified>
</cp:coreProperties>
</file>